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71" r:id="rId4"/>
    <p:sldId id="282" r:id="rId5"/>
    <p:sldId id="270" r:id="rId6"/>
    <p:sldId id="269" r:id="rId7"/>
    <p:sldId id="272" r:id="rId8"/>
    <p:sldId id="273" r:id="rId9"/>
    <p:sldId id="274" r:id="rId10"/>
    <p:sldId id="275" r:id="rId11"/>
    <p:sldId id="276" r:id="rId12"/>
    <p:sldId id="283" r:id="rId13"/>
    <p:sldId id="27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85"/>
  </p:normalViewPr>
  <p:slideViewPr>
    <p:cSldViewPr snapToGrid="0" snapToObjects="1">
      <p:cViewPr>
        <p:scale>
          <a:sx n="74" d="100"/>
          <a:sy n="74" d="100"/>
        </p:scale>
        <p:origin x="148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tiff>
</file>

<file path=ppt/media/image2.png>
</file>

<file path=ppt/media/image3.tiff>
</file>

<file path=ppt/media/image4.png>
</file>

<file path=ppt/media/image5.png>
</file>

<file path=ppt/media/image6.tiff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075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673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067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1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30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797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1/26/18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776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1/26/18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524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1/26/18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31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308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83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4A1EB-43A9-CB4A-A9A3-A57371AFEF17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356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223932" y="1795334"/>
            <a:ext cx="12615862" cy="3148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bIns="251999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6000" b="1" dirty="0">
                <a:solidFill>
                  <a:schemeClr val="bg1"/>
                </a:solidFill>
                <a:latin typeface="Arial Rounded MT Bold" panose="020F0704030504030204" pitchFamily="34" charset="77"/>
                <a:ea typeface="Apple Symbols" panose="02000000000000000000" pitchFamily="2" charset="-79"/>
                <a:cs typeface="Apple Symbols" panose="02000000000000000000" pitchFamily="2" charset="-79"/>
              </a:rPr>
              <a:t>WEEK 9 - DEMO</a:t>
            </a:r>
          </a:p>
          <a:p>
            <a:pPr algn="ctr">
              <a:lnSpc>
                <a:spcPct val="150000"/>
              </a:lnSpc>
            </a:pPr>
            <a:r>
              <a:rPr lang="en-US" sz="4800" b="1" dirty="0">
                <a:solidFill>
                  <a:schemeClr val="bg1"/>
                </a:solidFill>
                <a:latin typeface="Arial Rounded MT Bold" panose="020F0704030504030204" pitchFamily="34" charset="77"/>
                <a:ea typeface="Apple Symbols" panose="02000000000000000000" pitchFamily="2" charset="-79"/>
                <a:cs typeface="Apple Symbols" panose="02000000000000000000" pitchFamily="2" charset="-79"/>
              </a:rPr>
              <a:t>ANNIE NGUYEN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1952266" y="3488267"/>
            <a:ext cx="8263467" cy="0"/>
          </a:xfrm>
          <a:prstGeom prst="line">
            <a:avLst/>
          </a:prstGeom>
          <a:ln w="50800">
            <a:solidFill>
              <a:schemeClr val="bg1"/>
            </a:solidFill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933466" y="5604932"/>
            <a:ext cx="4301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January 26, 2018</a:t>
            </a:r>
          </a:p>
        </p:txBody>
      </p:sp>
    </p:spTree>
    <p:extLst>
      <p:ext uri="{BB962C8B-B14F-4D97-AF65-F5344CB8AC3E}">
        <p14:creationId xmlns:p14="http://schemas.microsoft.com/office/powerpoint/2010/main" val="11515567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DDE4B3F-B80A-0A4A-9C5E-C14465FD6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734" y="0"/>
            <a:ext cx="3200400" cy="67691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11DD364-B94C-554C-AAC0-FBA069058C4D}"/>
              </a:ext>
            </a:extLst>
          </p:cNvPr>
          <p:cNvSpPr/>
          <p:nvPr/>
        </p:nvSpPr>
        <p:spPr>
          <a:xfrm>
            <a:off x="3395134" y="291395"/>
            <a:ext cx="10056549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Entity</a:t>
            </a:r>
            <a:br>
              <a:rPr lang="hu-HU" dirty="0">
                <a:solidFill>
                  <a:srgbClr val="808000"/>
                </a:solidFill>
                <a:latin typeface="Courier" pitchFamily="2" charset="0"/>
              </a:rPr>
            </a:br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Table</a:t>
            </a:r>
            <a:br>
              <a:rPr lang="hu-HU" dirty="0">
                <a:solidFill>
                  <a:srgbClr val="808000"/>
                </a:solidFill>
                <a:latin typeface="Courier" pitchFamily="2" charset="0"/>
              </a:rPr>
            </a:b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public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class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User</a:t>
            </a:r>
            <a:r>
              <a:rPr lang="hu-HU" dirty="0"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implements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UserDetails</a:t>
            </a:r>
            <a:r>
              <a:rPr lang="hu-HU" dirty="0">
                <a:latin typeface="Courier" pitchFamily="2" charset="0"/>
              </a:rPr>
              <a:t> {</a:t>
            </a:r>
            <a:endParaRPr lang="en-US" dirty="0"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   </a:t>
            </a:r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Override</a:t>
            </a:r>
            <a:br>
              <a:rPr lang="hu-HU" dirty="0">
                <a:solidFill>
                  <a:srgbClr val="808000"/>
                </a:solidFill>
                <a:latin typeface="Courier" pitchFamily="2" charset="0"/>
              </a:rPr>
            </a:b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public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Collection</a:t>
            </a:r>
            <a:r>
              <a:rPr lang="hu-HU" dirty="0">
                <a:latin typeface="Courier" pitchFamily="2" charset="0"/>
              </a:rPr>
              <a:t>&lt;?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extends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GrantedAuthority</a:t>
            </a:r>
            <a:r>
              <a:rPr lang="hu-HU" dirty="0">
                <a:latin typeface="Courier" pitchFamily="2" charset="0"/>
              </a:rPr>
              <a:t>&gt; </a:t>
            </a:r>
            <a:r>
              <a:rPr lang="hu-HU" dirty="0" err="1">
                <a:latin typeface="Courier" pitchFamily="2" charset="0"/>
              </a:rPr>
              <a:t>getAuthorities</a:t>
            </a:r>
            <a:r>
              <a:rPr lang="hu-HU" dirty="0">
                <a:latin typeface="Courier" pitchFamily="2" charset="0"/>
              </a:rPr>
              <a:t>(){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return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AuthorityUtils.</a:t>
            </a:r>
            <a:r>
              <a:rPr lang="hu-HU" i="1" dirty="0" err="1">
                <a:latin typeface="Courier" pitchFamily="2" charset="0"/>
              </a:rPr>
              <a:t>createAuthorityList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b="1" dirty="0" err="1">
                <a:solidFill>
                  <a:srgbClr val="660E7A"/>
                </a:solidFill>
                <a:latin typeface="Courier" pitchFamily="2" charset="0"/>
              </a:rPr>
              <a:t>role</a:t>
            </a:r>
            <a:r>
              <a:rPr lang="hu-HU" dirty="0" err="1">
                <a:latin typeface="Courier" pitchFamily="2" charset="0"/>
              </a:rPr>
              <a:t>.getName</a:t>
            </a:r>
            <a:r>
              <a:rPr lang="hu-HU" dirty="0">
                <a:latin typeface="Courier" pitchFamily="2" charset="0"/>
              </a:rPr>
              <a:t>());</a:t>
            </a:r>
            <a:endParaRPr lang="en-US" dirty="0">
              <a:latin typeface="Courier" pitchFamily="2" charset="0"/>
            </a:endParaRPr>
          </a:p>
          <a:p>
            <a:r>
              <a:rPr lang="hu-HU" dirty="0">
                <a:latin typeface="Courier" pitchFamily="2" charset="0"/>
              </a:rPr>
              <a:t>}</a:t>
            </a:r>
            <a:br>
              <a:rPr lang="hu-HU" dirty="0">
                <a:latin typeface="Courier" pitchFamily="2" charset="0"/>
              </a:rPr>
            </a:br>
            <a:br>
              <a:rPr lang="hu-HU" dirty="0">
                <a:latin typeface="Courier" pitchFamily="2" charset="0"/>
              </a:rPr>
            </a:br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Override</a:t>
            </a:r>
            <a:br>
              <a:rPr lang="hu-HU" dirty="0">
                <a:solidFill>
                  <a:srgbClr val="808000"/>
                </a:solidFill>
                <a:latin typeface="Courier" pitchFamily="2" charset="0"/>
              </a:rPr>
            </a:b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public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String</a:t>
            </a:r>
            <a:r>
              <a:rPr lang="hu-HU" dirty="0"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getUsername</a:t>
            </a:r>
            <a:r>
              <a:rPr lang="hu-HU" dirty="0">
                <a:latin typeface="Courier" pitchFamily="2" charset="0"/>
              </a:rPr>
              <a:t>() {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return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this</a:t>
            </a:r>
            <a:r>
              <a:rPr lang="hu-HU" dirty="0" err="1">
                <a:latin typeface="Courier" pitchFamily="2" charset="0"/>
              </a:rPr>
              <a:t>.</a:t>
            </a:r>
            <a:r>
              <a:rPr lang="hu-HU" b="1" dirty="0" err="1">
                <a:solidFill>
                  <a:srgbClr val="660E7A"/>
                </a:solidFill>
                <a:latin typeface="Courier" pitchFamily="2" charset="0"/>
              </a:rPr>
              <a:t>name</a:t>
            </a:r>
            <a:r>
              <a:rPr lang="hu-HU" dirty="0">
                <a:latin typeface="Courier" pitchFamily="2" charset="0"/>
              </a:rPr>
              <a:t>;</a:t>
            </a:r>
            <a:r>
              <a:rPr lang="en-US" dirty="0">
                <a:latin typeface="Courier" pitchFamily="2" charset="0"/>
              </a:rPr>
              <a:t> </a:t>
            </a:r>
            <a:r>
              <a:rPr lang="hu-HU" dirty="0">
                <a:latin typeface="Courier" pitchFamily="2" charset="0"/>
              </a:rPr>
              <a:t>}</a:t>
            </a:r>
            <a:br>
              <a:rPr lang="hu-HU" dirty="0">
                <a:latin typeface="Courier" pitchFamily="2" charset="0"/>
              </a:rPr>
            </a:br>
            <a:br>
              <a:rPr lang="hu-HU" dirty="0">
                <a:latin typeface="Courier" pitchFamily="2" charset="0"/>
              </a:rPr>
            </a:br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Override</a:t>
            </a:r>
            <a:br>
              <a:rPr lang="hu-HU" dirty="0">
                <a:solidFill>
                  <a:srgbClr val="808000"/>
                </a:solidFill>
                <a:latin typeface="Courier" pitchFamily="2" charset="0"/>
              </a:rPr>
            </a:b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public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boolean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isAccountNonExpired</a:t>
            </a:r>
            <a:r>
              <a:rPr lang="hu-HU" dirty="0">
                <a:latin typeface="Courier" pitchFamily="2" charset="0"/>
              </a:rPr>
              <a:t>() {</a:t>
            </a:r>
            <a:r>
              <a:rPr lang="en-US" dirty="0"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return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true</a:t>
            </a:r>
            <a:r>
              <a:rPr lang="hu-HU" dirty="0">
                <a:latin typeface="Courier" pitchFamily="2" charset="0"/>
              </a:rPr>
              <a:t>;</a:t>
            </a:r>
            <a:r>
              <a:rPr lang="en-US" dirty="0">
                <a:latin typeface="Courier" pitchFamily="2" charset="0"/>
              </a:rPr>
              <a:t> </a:t>
            </a:r>
            <a:r>
              <a:rPr lang="hu-HU" dirty="0">
                <a:latin typeface="Courier" pitchFamily="2" charset="0"/>
              </a:rPr>
              <a:t>}</a:t>
            </a:r>
            <a:br>
              <a:rPr lang="hu-HU" dirty="0">
                <a:latin typeface="Courier" pitchFamily="2" charset="0"/>
              </a:rPr>
            </a:br>
            <a:br>
              <a:rPr lang="hu-HU" dirty="0">
                <a:latin typeface="Courier" pitchFamily="2" charset="0"/>
              </a:rPr>
            </a:br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Override</a:t>
            </a:r>
            <a:br>
              <a:rPr lang="hu-HU" dirty="0">
                <a:solidFill>
                  <a:srgbClr val="808000"/>
                </a:solidFill>
                <a:latin typeface="Courier" pitchFamily="2" charset="0"/>
              </a:rPr>
            </a:b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public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boolean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isAccountNonLocked</a:t>
            </a:r>
            <a:r>
              <a:rPr lang="hu-HU" dirty="0">
                <a:latin typeface="Courier" pitchFamily="2" charset="0"/>
              </a:rPr>
              <a:t>() {</a:t>
            </a:r>
            <a:r>
              <a:rPr lang="en-US" dirty="0"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return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true</a:t>
            </a:r>
            <a:r>
              <a:rPr lang="hu-HU" dirty="0">
                <a:latin typeface="Courier" pitchFamily="2" charset="0"/>
              </a:rPr>
              <a:t>;</a:t>
            </a:r>
            <a:r>
              <a:rPr lang="en-US" dirty="0">
                <a:latin typeface="Courier" pitchFamily="2" charset="0"/>
              </a:rPr>
              <a:t> </a:t>
            </a:r>
            <a:r>
              <a:rPr lang="hu-HU" dirty="0">
                <a:latin typeface="Courier" pitchFamily="2" charset="0"/>
              </a:rPr>
              <a:t>}</a:t>
            </a:r>
            <a:br>
              <a:rPr lang="hu-HU" dirty="0">
                <a:latin typeface="Courier" pitchFamily="2" charset="0"/>
              </a:rPr>
            </a:br>
            <a:br>
              <a:rPr lang="hu-HU" dirty="0">
                <a:latin typeface="Courier" pitchFamily="2" charset="0"/>
              </a:rPr>
            </a:br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Override</a:t>
            </a:r>
            <a:br>
              <a:rPr lang="hu-HU" dirty="0">
                <a:solidFill>
                  <a:srgbClr val="808000"/>
                </a:solidFill>
                <a:latin typeface="Courier" pitchFamily="2" charset="0"/>
              </a:rPr>
            </a:b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public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boolean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isCredentialsNonExpired</a:t>
            </a:r>
            <a:r>
              <a:rPr lang="hu-HU" dirty="0">
                <a:latin typeface="Courier" pitchFamily="2" charset="0"/>
              </a:rPr>
              <a:t>() {</a:t>
            </a:r>
            <a:r>
              <a:rPr lang="en-US" dirty="0"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return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true</a:t>
            </a:r>
            <a:r>
              <a:rPr lang="hu-HU" dirty="0">
                <a:latin typeface="Courier" pitchFamily="2" charset="0"/>
              </a:rPr>
              <a:t>;</a:t>
            </a:r>
            <a:r>
              <a:rPr lang="en-US" dirty="0">
                <a:latin typeface="Courier" pitchFamily="2" charset="0"/>
              </a:rPr>
              <a:t> </a:t>
            </a:r>
            <a:r>
              <a:rPr lang="hu-HU" dirty="0">
                <a:latin typeface="Courier" pitchFamily="2" charset="0"/>
              </a:rPr>
              <a:t>}</a:t>
            </a:r>
            <a:br>
              <a:rPr lang="hu-HU" dirty="0">
                <a:latin typeface="Courier" pitchFamily="2" charset="0"/>
              </a:rPr>
            </a:br>
            <a:br>
              <a:rPr lang="hu-HU" dirty="0">
                <a:latin typeface="Courier" pitchFamily="2" charset="0"/>
              </a:rPr>
            </a:br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Override</a:t>
            </a:r>
            <a:br>
              <a:rPr lang="hu-HU" dirty="0">
                <a:solidFill>
                  <a:srgbClr val="808000"/>
                </a:solidFill>
                <a:latin typeface="Courier" pitchFamily="2" charset="0"/>
              </a:rPr>
            </a:b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public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boolean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isEnabled</a:t>
            </a:r>
            <a:r>
              <a:rPr lang="hu-HU" dirty="0">
                <a:latin typeface="Courier" pitchFamily="2" charset="0"/>
              </a:rPr>
              <a:t>() {</a:t>
            </a:r>
            <a:r>
              <a:rPr lang="en-US" dirty="0"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return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660E7A"/>
                </a:solidFill>
                <a:latin typeface="Courier" pitchFamily="2" charset="0"/>
              </a:rPr>
              <a:t>enabled</a:t>
            </a:r>
            <a:r>
              <a:rPr lang="hu-HU" dirty="0">
                <a:latin typeface="Courier" pitchFamily="2" charset="0"/>
              </a:rPr>
              <a:t>;</a:t>
            </a:r>
            <a:r>
              <a:rPr lang="en-US" dirty="0">
                <a:latin typeface="Courier" pitchFamily="2" charset="0"/>
              </a:rPr>
              <a:t> </a:t>
            </a:r>
            <a:r>
              <a:rPr lang="hu-HU" dirty="0">
                <a:latin typeface="Courier" pitchFamily="2" charset="0"/>
              </a:rPr>
              <a:t>}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360212-58C5-214C-A69D-E53A0B2C2A04}"/>
              </a:ext>
            </a:extLst>
          </p:cNvPr>
          <p:cNvSpPr/>
          <p:nvPr/>
        </p:nvSpPr>
        <p:spPr>
          <a:xfrm>
            <a:off x="3395134" y="291395"/>
            <a:ext cx="8796866" cy="6186309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1529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6E44A74-95F1-4742-9F57-15D7545AA332}"/>
              </a:ext>
            </a:extLst>
          </p:cNvPr>
          <p:cNvSpPr/>
          <p:nvPr/>
        </p:nvSpPr>
        <p:spPr>
          <a:xfrm>
            <a:off x="541864" y="2252472"/>
            <a:ext cx="794173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dirty="0">
                <a:latin typeface="Courier" pitchFamily="2" charset="0"/>
              </a:rPr>
              <a:t>&lt;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div </a:t>
            </a:r>
            <a:r>
              <a:rPr lang="hu-HU" b="1" dirty="0" err="1">
                <a:solidFill>
                  <a:srgbClr val="660E7A"/>
                </a:solidFill>
                <a:latin typeface="Courier" pitchFamily="2" charset="0"/>
              </a:rPr>
              <a:t>th</a:t>
            </a:r>
            <a:r>
              <a:rPr lang="hu-HU" b="1" dirty="0" err="1">
                <a:solidFill>
                  <a:srgbClr val="0000FF"/>
                </a:solidFill>
                <a:latin typeface="Courier" pitchFamily="2" charset="0"/>
              </a:rPr>
              <a:t>:if</a:t>
            </a:r>
            <a:r>
              <a:rPr lang="hu-HU" b="1" dirty="0">
                <a:solidFill>
                  <a:srgbClr val="0000FF"/>
                </a:solidFill>
                <a:latin typeface="Courier" pitchFamily="2" charset="0"/>
              </a:rPr>
              <a:t>=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"${#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authentication.name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} == ${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user.name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}"</a:t>
            </a:r>
            <a:r>
              <a:rPr lang="hu-HU" dirty="0">
                <a:latin typeface="Courier" pitchFamily="2" charset="0"/>
              </a:rPr>
              <a:t>&gt;</a:t>
            </a:r>
            <a:endParaRPr lang="en-US" dirty="0">
              <a:latin typeface="Courier" pitchFamily="2" charset="0"/>
            </a:endParaRPr>
          </a:p>
          <a:p>
            <a:r>
              <a:rPr lang="hu-HU" i="1" dirty="0">
                <a:solidFill>
                  <a:srgbClr val="808080"/>
                </a:solidFill>
                <a:latin typeface="Courier" pitchFamily="2" charset="0"/>
              </a:rPr>
              <a:t>&lt;!-- --&gt;</a:t>
            </a:r>
            <a:endParaRPr lang="en-US" i="1" dirty="0">
              <a:solidFill>
                <a:srgbClr val="808080"/>
              </a:solidFill>
              <a:latin typeface="Courier" pitchFamily="2" charset="0"/>
            </a:endParaRPr>
          </a:p>
          <a:p>
            <a:r>
              <a:rPr lang="hu-HU" dirty="0">
                <a:latin typeface="Courier" pitchFamily="2" charset="0"/>
              </a:rPr>
              <a:t>&lt;/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div</a:t>
            </a:r>
            <a:r>
              <a:rPr lang="hu-HU" dirty="0">
                <a:latin typeface="Courier" pitchFamily="2" charset="0"/>
              </a:rPr>
              <a:t>&gt;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16BBBC-00DB-9643-95D0-27CFF24C237A}"/>
              </a:ext>
            </a:extLst>
          </p:cNvPr>
          <p:cNvSpPr/>
          <p:nvPr/>
        </p:nvSpPr>
        <p:spPr>
          <a:xfrm>
            <a:off x="541864" y="3705991"/>
            <a:ext cx="1397000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dirty="0">
                <a:latin typeface="Courier" pitchFamily="2" charset="0"/>
              </a:rPr>
              <a:t>&lt;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div </a:t>
            </a:r>
            <a:r>
              <a:rPr lang="hu-HU" b="1" dirty="0" err="1">
                <a:solidFill>
                  <a:srgbClr val="660E7A"/>
                </a:solidFill>
                <a:latin typeface="Courier" pitchFamily="2" charset="0"/>
              </a:rPr>
              <a:t>th</a:t>
            </a:r>
            <a:r>
              <a:rPr lang="hu-HU" b="1" dirty="0" err="1">
                <a:solidFill>
                  <a:srgbClr val="0000FF"/>
                </a:solidFill>
                <a:latin typeface="Courier" pitchFamily="2" charset="0"/>
              </a:rPr>
              <a:t>:unless</a:t>
            </a:r>
            <a:r>
              <a:rPr lang="hu-HU" b="1" dirty="0">
                <a:solidFill>
                  <a:srgbClr val="0000FF"/>
                </a:solidFill>
                <a:latin typeface="Courier" pitchFamily="2" charset="0"/>
              </a:rPr>
              <a:t>=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"${#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authentication.name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} == ${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user.name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}"</a:t>
            </a:r>
            <a:r>
              <a:rPr lang="hu-HU" dirty="0">
                <a:latin typeface="Courier" pitchFamily="2" charset="0"/>
              </a:rPr>
              <a:t>&gt;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&lt;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div </a:t>
            </a:r>
            <a:r>
              <a:rPr lang="hu-HU" b="1" dirty="0" err="1">
                <a:solidFill>
                  <a:srgbClr val="0000FF"/>
                </a:solidFill>
                <a:latin typeface="Courier" pitchFamily="2" charset="0"/>
              </a:rPr>
              <a:t>class</a:t>
            </a:r>
            <a:r>
              <a:rPr lang="hu-HU" b="1" dirty="0">
                <a:solidFill>
                  <a:srgbClr val="0000FF"/>
                </a:solidFill>
                <a:latin typeface="Courier" pitchFamily="2" charset="0"/>
              </a:rPr>
              <a:t>=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mycontainer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</a:t>
            </a:r>
            <a:r>
              <a:rPr lang="hu-HU" dirty="0">
                <a:latin typeface="Courier" pitchFamily="2" charset="0"/>
              </a:rPr>
              <a:t>&gt;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    &lt;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h1</a:t>
            </a:r>
            <a:r>
              <a:rPr lang="hu-HU" dirty="0">
                <a:latin typeface="Courier" pitchFamily="2" charset="0"/>
              </a:rPr>
              <a:t>&gt;</a:t>
            </a:r>
            <a:r>
              <a:rPr lang="hu-HU" dirty="0" err="1">
                <a:latin typeface="Courier" pitchFamily="2" charset="0"/>
              </a:rPr>
              <a:t>Sorry</a:t>
            </a:r>
            <a:r>
              <a:rPr lang="hu-HU" dirty="0">
                <a:latin typeface="Courier" pitchFamily="2" charset="0"/>
              </a:rPr>
              <a:t>! </a:t>
            </a:r>
            <a:r>
              <a:rPr lang="hu-HU" dirty="0" err="1">
                <a:latin typeface="Courier" pitchFamily="2" charset="0"/>
              </a:rPr>
              <a:t>You</a:t>
            </a:r>
            <a:r>
              <a:rPr lang="hu-HU" dirty="0"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dont</a:t>
            </a:r>
            <a:r>
              <a:rPr lang="hu-HU" dirty="0"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have</a:t>
            </a:r>
            <a:r>
              <a:rPr lang="hu-HU" dirty="0"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the</a:t>
            </a:r>
            <a:r>
              <a:rPr lang="hu-HU" dirty="0"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right</a:t>
            </a:r>
            <a:r>
              <a:rPr lang="hu-HU" dirty="0"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to</a:t>
            </a:r>
            <a:r>
              <a:rPr lang="hu-HU" dirty="0"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access</a:t>
            </a:r>
            <a:r>
              <a:rPr lang="hu-HU" dirty="0"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this</a:t>
            </a:r>
            <a:r>
              <a:rPr lang="hu-HU" dirty="0"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page</a:t>
            </a:r>
            <a:r>
              <a:rPr lang="hu-HU" dirty="0">
                <a:latin typeface="Courier" pitchFamily="2" charset="0"/>
              </a:rPr>
              <a:t>! &lt;/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h1</a:t>
            </a:r>
            <a:r>
              <a:rPr lang="hu-HU" dirty="0">
                <a:latin typeface="Courier" pitchFamily="2" charset="0"/>
              </a:rPr>
              <a:t>&gt;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    &lt;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div </a:t>
            </a:r>
            <a:r>
              <a:rPr lang="hu-HU" b="1" dirty="0" err="1">
                <a:solidFill>
                  <a:srgbClr val="0000FF"/>
                </a:solidFill>
                <a:latin typeface="Courier" pitchFamily="2" charset="0"/>
              </a:rPr>
              <a:t>class</a:t>
            </a:r>
            <a:r>
              <a:rPr lang="hu-HU" b="1" dirty="0">
                <a:solidFill>
                  <a:srgbClr val="0000FF"/>
                </a:solidFill>
                <a:latin typeface="Courier" pitchFamily="2" charset="0"/>
              </a:rPr>
              <a:t>=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redditor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</a:t>
            </a:r>
            <a:r>
              <a:rPr lang="hu-HU" dirty="0">
                <a:latin typeface="Courier" pitchFamily="2" charset="0"/>
              </a:rPr>
              <a:t>&gt;&lt;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a </a:t>
            </a:r>
            <a:r>
              <a:rPr lang="hu-HU" b="1" dirty="0" err="1">
                <a:solidFill>
                  <a:srgbClr val="0000FF"/>
                </a:solidFill>
                <a:latin typeface="Courier" pitchFamily="2" charset="0"/>
              </a:rPr>
              <a:t>class</a:t>
            </a:r>
            <a:r>
              <a:rPr lang="hu-HU" b="1" dirty="0">
                <a:solidFill>
                  <a:srgbClr val="0000FF"/>
                </a:solidFill>
                <a:latin typeface="Courier" pitchFamily="2" charset="0"/>
              </a:rPr>
              <a:t>=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btn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btn-success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 </a:t>
            </a:r>
            <a:r>
              <a:rPr lang="hu-HU" b="1" dirty="0" err="1">
                <a:solidFill>
                  <a:srgbClr val="0000FF"/>
                </a:solidFill>
                <a:latin typeface="Courier" pitchFamily="2" charset="0"/>
              </a:rPr>
              <a:t>role</a:t>
            </a:r>
            <a:r>
              <a:rPr lang="hu-HU" b="1" dirty="0">
                <a:solidFill>
                  <a:srgbClr val="0000FF"/>
                </a:solidFill>
                <a:latin typeface="Courier" pitchFamily="2" charset="0"/>
              </a:rPr>
              <a:t>=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button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 </a:t>
            </a:r>
            <a:r>
              <a:rPr lang="en-US" b="1" dirty="0">
                <a:solidFill>
                  <a:srgbClr val="008000"/>
                </a:solidFill>
                <a:latin typeface="Courier" pitchFamily="2" charset="0"/>
              </a:rPr>
              <a:t>						                 	</a:t>
            </a:r>
            <a:r>
              <a:rPr lang="hu-HU" b="1" dirty="0" err="1">
                <a:solidFill>
                  <a:srgbClr val="660E7A"/>
                </a:solidFill>
                <a:latin typeface="Courier" pitchFamily="2" charset="0"/>
              </a:rPr>
              <a:t>th</a:t>
            </a:r>
            <a:r>
              <a:rPr lang="hu-HU" b="1" dirty="0" err="1">
                <a:solidFill>
                  <a:srgbClr val="0000FF"/>
                </a:solidFill>
                <a:latin typeface="Courier" pitchFamily="2" charset="0"/>
              </a:rPr>
              <a:t>:href</a:t>
            </a:r>
            <a:r>
              <a:rPr lang="hu-HU" b="1" dirty="0">
                <a:solidFill>
                  <a:srgbClr val="0000FF"/>
                </a:solidFill>
                <a:latin typeface="Courier" pitchFamily="2" charset="0"/>
              </a:rPr>
              <a:t>=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"@{/login}"</a:t>
            </a:r>
            <a:r>
              <a:rPr lang="hu-HU" dirty="0">
                <a:latin typeface="Courier" pitchFamily="2" charset="0"/>
              </a:rPr>
              <a:t>&gt;</a:t>
            </a:r>
            <a:r>
              <a:rPr lang="hu-HU" dirty="0" err="1">
                <a:latin typeface="Courier" pitchFamily="2" charset="0"/>
              </a:rPr>
              <a:t>Already</a:t>
            </a:r>
            <a:r>
              <a:rPr lang="hu-HU" dirty="0">
                <a:latin typeface="Courier" pitchFamily="2" charset="0"/>
              </a:rPr>
              <a:t> a </a:t>
            </a:r>
            <a:r>
              <a:rPr lang="hu-HU" dirty="0" err="1">
                <a:latin typeface="Courier" pitchFamily="2" charset="0"/>
              </a:rPr>
              <a:t>Redittor</a:t>
            </a:r>
            <a:r>
              <a:rPr lang="hu-HU" dirty="0">
                <a:latin typeface="Courier" pitchFamily="2" charset="0"/>
              </a:rPr>
              <a:t>?&lt;/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a</a:t>
            </a:r>
            <a:r>
              <a:rPr lang="hu-HU" dirty="0">
                <a:latin typeface="Courier" pitchFamily="2" charset="0"/>
              </a:rPr>
              <a:t>&gt;&lt;/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div</a:t>
            </a:r>
            <a:r>
              <a:rPr lang="hu-HU" dirty="0">
                <a:latin typeface="Courier" pitchFamily="2" charset="0"/>
              </a:rPr>
              <a:t>&gt;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    &lt;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div </a:t>
            </a:r>
            <a:r>
              <a:rPr lang="hu-HU" b="1" dirty="0" err="1">
                <a:solidFill>
                  <a:srgbClr val="0000FF"/>
                </a:solidFill>
                <a:latin typeface="Courier" pitchFamily="2" charset="0"/>
              </a:rPr>
              <a:t>class</a:t>
            </a:r>
            <a:r>
              <a:rPr lang="hu-HU" b="1" dirty="0">
                <a:solidFill>
                  <a:srgbClr val="0000FF"/>
                </a:solidFill>
                <a:latin typeface="Courier" pitchFamily="2" charset="0"/>
              </a:rPr>
              <a:t>=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redditor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</a:t>
            </a:r>
            <a:r>
              <a:rPr lang="hu-HU" dirty="0">
                <a:latin typeface="Courier" pitchFamily="2" charset="0"/>
              </a:rPr>
              <a:t>&gt;&lt;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a </a:t>
            </a:r>
            <a:r>
              <a:rPr lang="hu-HU" b="1" dirty="0" err="1">
                <a:solidFill>
                  <a:srgbClr val="0000FF"/>
                </a:solidFill>
                <a:latin typeface="Courier" pitchFamily="2" charset="0"/>
              </a:rPr>
              <a:t>class</a:t>
            </a:r>
            <a:r>
              <a:rPr lang="hu-HU" b="1" dirty="0">
                <a:solidFill>
                  <a:srgbClr val="0000FF"/>
                </a:solidFill>
                <a:latin typeface="Courier" pitchFamily="2" charset="0"/>
              </a:rPr>
              <a:t>=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btn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btn-warning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 </a:t>
            </a:r>
            <a:r>
              <a:rPr lang="hu-HU" b="1" dirty="0" err="1">
                <a:solidFill>
                  <a:srgbClr val="0000FF"/>
                </a:solidFill>
                <a:latin typeface="Courier" pitchFamily="2" charset="0"/>
              </a:rPr>
              <a:t>role</a:t>
            </a:r>
            <a:r>
              <a:rPr lang="hu-HU" b="1" dirty="0">
                <a:solidFill>
                  <a:srgbClr val="0000FF"/>
                </a:solidFill>
                <a:latin typeface="Courier" pitchFamily="2" charset="0"/>
              </a:rPr>
              <a:t>=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button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 </a:t>
            </a:r>
            <a:endParaRPr lang="en-US" b="1" dirty="0">
              <a:solidFill>
                <a:srgbClr val="008000"/>
              </a:solidFill>
              <a:latin typeface="Courier" pitchFamily="2" charset="0"/>
            </a:endParaRPr>
          </a:p>
          <a:p>
            <a:r>
              <a:rPr lang="en-US" b="1" dirty="0">
                <a:solidFill>
                  <a:srgbClr val="008000"/>
                </a:solidFill>
                <a:latin typeface="Courier" pitchFamily="2" charset="0"/>
              </a:rPr>
              <a:t>				</a:t>
            </a:r>
            <a:r>
              <a:rPr lang="hu-HU" b="1" dirty="0" err="1">
                <a:solidFill>
                  <a:srgbClr val="660E7A"/>
                </a:solidFill>
                <a:latin typeface="Courier" pitchFamily="2" charset="0"/>
              </a:rPr>
              <a:t>th</a:t>
            </a:r>
            <a:r>
              <a:rPr lang="hu-HU" b="1" dirty="0" err="1">
                <a:solidFill>
                  <a:srgbClr val="0000FF"/>
                </a:solidFill>
                <a:latin typeface="Courier" pitchFamily="2" charset="0"/>
              </a:rPr>
              <a:t>:href</a:t>
            </a:r>
            <a:r>
              <a:rPr lang="hu-HU" b="1" dirty="0">
                <a:solidFill>
                  <a:srgbClr val="0000FF"/>
                </a:solidFill>
                <a:latin typeface="Courier" pitchFamily="2" charset="0"/>
              </a:rPr>
              <a:t>=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"@{/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register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}"</a:t>
            </a:r>
            <a:r>
              <a:rPr lang="hu-HU" dirty="0">
                <a:latin typeface="Courier" pitchFamily="2" charset="0"/>
              </a:rPr>
              <a:t>&gt;</a:t>
            </a:r>
            <a:r>
              <a:rPr lang="hu-HU" dirty="0" err="1">
                <a:latin typeface="Courier" pitchFamily="2" charset="0"/>
              </a:rPr>
              <a:t>If</a:t>
            </a:r>
            <a:r>
              <a:rPr lang="hu-HU" dirty="0"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not</a:t>
            </a:r>
            <a:r>
              <a:rPr lang="hu-HU" dirty="0">
                <a:latin typeface="Courier" pitchFamily="2" charset="0"/>
              </a:rPr>
              <a:t>, </a:t>
            </a:r>
            <a:r>
              <a:rPr lang="hu-HU" dirty="0" err="1">
                <a:latin typeface="Courier" pitchFamily="2" charset="0"/>
              </a:rPr>
              <a:t>Join</a:t>
            </a:r>
            <a:r>
              <a:rPr lang="hu-HU" dirty="0"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us</a:t>
            </a:r>
            <a:r>
              <a:rPr lang="hu-HU" dirty="0">
                <a:latin typeface="Courier" pitchFamily="2" charset="0"/>
              </a:rPr>
              <a:t>&lt;/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a</a:t>
            </a:r>
            <a:r>
              <a:rPr lang="hu-HU" dirty="0">
                <a:latin typeface="Courier" pitchFamily="2" charset="0"/>
              </a:rPr>
              <a:t>&gt;&lt;/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div</a:t>
            </a:r>
            <a:r>
              <a:rPr lang="hu-HU" dirty="0">
                <a:latin typeface="Courier" pitchFamily="2" charset="0"/>
              </a:rPr>
              <a:t>&gt;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&lt;/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div</a:t>
            </a:r>
            <a:r>
              <a:rPr lang="hu-HU" dirty="0">
                <a:latin typeface="Courier" pitchFamily="2" charset="0"/>
              </a:rPr>
              <a:t>&gt;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&lt;/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div</a:t>
            </a:r>
            <a:r>
              <a:rPr lang="hu-HU" dirty="0">
                <a:latin typeface="Courier" pitchFamily="2" charset="0"/>
              </a:rPr>
              <a:t>&gt;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14E9D9-6786-2345-AD33-47E01F45EDF5}"/>
              </a:ext>
            </a:extLst>
          </p:cNvPr>
          <p:cNvSpPr/>
          <p:nvPr/>
        </p:nvSpPr>
        <p:spPr>
          <a:xfrm>
            <a:off x="541864" y="2263861"/>
            <a:ext cx="7569203" cy="999066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86CED8-EB22-4243-AB29-CE3C91894258}"/>
              </a:ext>
            </a:extLst>
          </p:cNvPr>
          <p:cNvSpPr/>
          <p:nvPr/>
        </p:nvSpPr>
        <p:spPr>
          <a:xfrm>
            <a:off x="541864" y="3489806"/>
            <a:ext cx="10634137" cy="2993451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DE2160-2664-C14F-8A61-8432B2E774DD}"/>
              </a:ext>
            </a:extLst>
          </p:cNvPr>
          <p:cNvSpPr txBox="1"/>
          <p:nvPr/>
        </p:nvSpPr>
        <p:spPr>
          <a:xfrm>
            <a:off x="541864" y="964266"/>
            <a:ext cx="1109133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/>
              <a:t>home.html</a:t>
            </a:r>
            <a:r>
              <a:rPr lang="en-US" sz="2500" b="1" dirty="0"/>
              <a:t> importing  </a:t>
            </a:r>
            <a:r>
              <a:rPr lang="en-US" sz="2500" b="1" dirty="0" err="1"/>
              <a:t>ThymeLeaf</a:t>
            </a:r>
            <a:r>
              <a:rPr lang="en-US" sz="2500" b="1" dirty="0"/>
              <a:t> </a:t>
            </a:r>
            <a:r>
              <a:rPr lang="en-US" sz="2500" b="1" dirty="0" err="1"/>
              <a:t>secutiry</a:t>
            </a:r>
            <a:r>
              <a:rPr lang="en-US" sz="2500" b="1" dirty="0"/>
              <a:t>    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13078F-FA4A-F74A-8225-D0F2418E7A70}"/>
              </a:ext>
            </a:extLst>
          </p:cNvPr>
          <p:cNvSpPr/>
          <p:nvPr/>
        </p:nvSpPr>
        <p:spPr>
          <a:xfrm>
            <a:off x="541863" y="1480224"/>
            <a:ext cx="102108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dirty="0">
                <a:latin typeface="Courier" pitchFamily="2" charset="0"/>
              </a:rPr>
              <a:t>&lt;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html</a:t>
            </a:r>
            <a:r>
              <a:rPr lang="en-US" dirty="0"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00FF"/>
                </a:solidFill>
                <a:latin typeface="Courier" pitchFamily="2" charset="0"/>
              </a:rPr>
              <a:t>xmlns:</a:t>
            </a:r>
            <a:r>
              <a:rPr lang="hu-HU" b="1" dirty="0" err="1">
                <a:solidFill>
                  <a:srgbClr val="660E7A"/>
                </a:solidFill>
                <a:latin typeface="Courier" pitchFamily="2" charset="0"/>
              </a:rPr>
              <a:t>sec</a:t>
            </a:r>
            <a:r>
              <a:rPr lang="hu-HU" b="1" dirty="0">
                <a:solidFill>
                  <a:srgbClr val="0000FF"/>
                </a:solidFill>
                <a:latin typeface="Courier" pitchFamily="2" charset="0"/>
              </a:rPr>
              <a:t>=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"http://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www.thymeleaf.org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/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extras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/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spring-security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</a:t>
            </a:r>
            <a:r>
              <a:rPr lang="en-US" b="1" dirty="0">
                <a:solidFill>
                  <a:srgbClr val="008000"/>
                </a:solidFill>
                <a:latin typeface="Courier" pitchFamily="2" charset="0"/>
              </a:rPr>
              <a:t>  </a:t>
            </a:r>
            <a:r>
              <a:rPr lang="hu-HU" dirty="0">
                <a:latin typeface="Courier" pitchFamily="2" charset="0"/>
              </a:rPr>
              <a:t>/&gt;</a:t>
            </a:r>
          </a:p>
        </p:txBody>
      </p:sp>
    </p:spTree>
    <p:extLst>
      <p:ext uri="{BB962C8B-B14F-4D97-AF65-F5344CB8AC3E}">
        <p14:creationId xmlns:p14="http://schemas.microsoft.com/office/powerpoint/2010/main" val="29134653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2" name="demoa.mov">
            <a:hlinkClick r:id="" action="ppaction://media"/>
            <a:extLst>
              <a:ext uri="{FF2B5EF4-FFF2-40B4-BE49-F238E27FC236}">
                <a16:creationId xmlns:a16="http://schemas.microsoft.com/office/drawing/2014/main" id="{D21949E4-B5C6-1F45-A353-D831A26101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9725" y="0"/>
            <a:ext cx="115109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284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3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B84D42A-7B0B-8046-B384-F10522771217}"/>
              </a:ext>
            </a:extLst>
          </p:cNvPr>
          <p:cNvSpPr txBox="1"/>
          <p:nvPr/>
        </p:nvSpPr>
        <p:spPr>
          <a:xfrm>
            <a:off x="6328862" y="2743202"/>
            <a:ext cx="514426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>
                <a:latin typeface="Arial Rounded MT Bold" panose="020F0704030504030204" pitchFamily="34" charset="77"/>
              </a:rPr>
              <a:t>THANK YOU FOR YOUR ATTENTION</a:t>
            </a:r>
            <a:endParaRPr lang="hu-HU" sz="3500" b="1" dirty="0">
              <a:latin typeface="Arial Rounded MT Bold" panose="020F0704030504030204" pitchFamily="34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7B2E27-BDA2-914F-BC27-E8CBF1DF19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287" t="21329"/>
          <a:stretch/>
        </p:blipFill>
        <p:spPr>
          <a:xfrm>
            <a:off x="116417" y="931652"/>
            <a:ext cx="5394544" cy="5642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954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5985456-AD0C-FC4E-A84A-65D2FE2C5E24}"/>
              </a:ext>
            </a:extLst>
          </p:cNvPr>
          <p:cNvSpPr txBox="1"/>
          <p:nvPr/>
        </p:nvSpPr>
        <p:spPr>
          <a:xfrm>
            <a:off x="1203325" y="2511441"/>
            <a:ext cx="27554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Voting System</a:t>
            </a:r>
            <a:endParaRPr lang="hu-HU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AC73C-CC23-1048-AE87-3A9B7169502A}"/>
              </a:ext>
            </a:extLst>
          </p:cNvPr>
          <p:cNvSpPr txBox="1"/>
          <p:nvPr/>
        </p:nvSpPr>
        <p:spPr>
          <a:xfrm>
            <a:off x="1203325" y="3942836"/>
            <a:ext cx="35703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Login Authorization</a:t>
            </a:r>
            <a:endParaRPr lang="hu-HU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018839-1C78-8E42-8E0B-2B518F398D44}"/>
              </a:ext>
            </a:extLst>
          </p:cNvPr>
          <p:cNvSpPr txBox="1"/>
          <p:nvPr/>
        </p:nvSpPr>
        <p:spPr>
          <a:xfrm>
            <a:off x="1203325" y="1187779"/>
            <a:ext cx="1827744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/>
              <a:t>OUTLINE</a:t>
            </a:r>
            <a:endParaRPr lang="hu-HU" sz="3500" b="1" dirty="0"/>
          </a:p>
        </p:txBody>
      </p:sp>
    </p:spTree>
    <p:extLst>
      <p:ext uri="{BB962C8B-B14F-4D97-AF65-F5344CB8AC3E}">
        <p14:creationId xmlns:p14="http://schemas.microsoft.com/office/powerpoint/2010/main" val="225797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D4D4A9-4D12-3240-B764-7263280D8468}"/>
              </a:ext>
            </a:extLst>
          </p:cNvPr>
          <p:cNvSpPr txBox="1"/>
          <p:nvPr/>
        </p:nvSpPr>
        <p:spPr>
          <a:xfrm>
            <a:off x="4561549" y="1958675"/>
            <a:ext cx="329026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dirty="0">
                <a:latin typeface="Arial Rounded MT Bold" panose="020F0704030504030204" pitchFamily="34" charset="77"/>
              </a:rPr>
              <a:t>Voting System</a:t>
            </a:r>
            <a:endParaRPr lang="hu-HU" sz="3500" dirty="0">
              <a:latin typeface="Arial Rounded MT Bold" panose="020F0704030504030204" pitchFamily="34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3CCACF-3CDC-BD42-AEA0-6B16DD82F9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2963" y="3141025"/>
            <a:ext cx="5067432" cy="2830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811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6700084-594C-524C-BA1E-B0CED21296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8617" y="0"/>
            <a:ext cx="644198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B5E0D6-5A95-1749-B80D-228D7D21A013}"/>
              </a:ext>
            </a:extLst>
          </p:cNvPr>
          <p:cNvSpPr txBox="1"/>
          <p:nvPr/>
        </p:nvSpPr>
        <p:spPr>
          <a:xfrm>
            <a:off x="885825" y="2474893"/>
            <a:ext cx="22912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Database Visualization</a:t>
            </a:r>
            <a:endParaRPr lang="hu-HU" sz="2800" b="1" dirty="0"/>
          </a:p>
        </p:txBody>
      </p:sp>
    </p:spTree>
    <p:extLst>
      <p:ext uri="{BB962C8B-B14F-4D97-AF65-F5344CB8AC3E}">
        <p14:creationId xmlns:p14="http://schemas.microsoft.com/office/powerpoint/2010/main" val="1355261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E017CDA-D7B1-D74D-AD30-596EF69C3EB0}"/>
              </a:ext>
            </a:extLst>
          </p:cNvPr>
          <p:cNvSpPr/>
          <p:nvPr/>
        </p:nvSpPr>
        <p:spPr>
          <a:xfrm>
            <a:off x="3743325" y="4029075"/>
            <a:ext cx="8448675" cy="152358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8089" y="264054"/>
            <a:ext cx="3060700" cy="635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AF6419F-92EE-B446-81E1-D84B39D652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191117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056CA2C-1B38-CA49-8121-EC77189C34EE}"/>
              </a:ext>
            </a:extLst>
          </p:cNvPr>
          <p:cNvSpPr/>
          <p:nvPr/>
        </p:nvSpPr>
        <p:spPr>
          <a:xfrm>
            <a:off x="3743325" y="1305341"/>
            <a:ext cx="988695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ManyToOne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dirty="0" err="1">
                <a:latin typeface="Courier" pitchFamily="2" charset="0"/>
              </a:rPr>
              <a:t>fetch</a:t>
            </a:r>
            <a:r>
              <a:rPr lang="hu-HU" dirty="0">
                <a:latin typeface="Courier" pitchFamily="2" charset="0"/>
              </a:rPr>
              <a:t>= </a:t>
            </a:r>
            <a:r>
              <a:rPr lang="hu-HU" dirty="0" err="1">
                <a:latin typeface="Courier" pitchFamily="2" charset="0"/>
              </a:rPr>
              <a:t>FetchType.</a:t>
            </a:r>
            <a:r>
              <a:rPr lang="hu-HU" b="1" i="1" dirty="0" err="1">
                <a:solidFill>
                  <a:srgbClr val="660E7A"/>
                </a:solidFill>
                <a:latin typeface="Courier" pitchFamily="2" charset="0"/>
              </a:rPr>
              <a:t>LAZY</a:t>
            </a:r>
            <a:r>
              <a:rPr lang="hu-HU" dirty="0">
                <a:latin typeface="Courier" pitchFamily="2" charset="0"/>
              </a:rPr>
              <a:t>, </a:t>
            </a:r>
            <a:r>
              <a:rPr lang="hu-HU" dirty="0" err="1">
                <a:latin typeface="Courier" pitchFamily="2" charset="0"/>
              </a:rPr>
              <a:t>cascade</a:t>
            </a:r>
            <a:r>
              <a:rPr lang="hu-HU" dirty="0">
                <a:latin typeface="Courier" pitchFamily="2" charset="0"/>
              </a:rPr>
              <a:t>=</a:t>
            </a:r>
            <a:r>
              <a:rPr lang="hu-HU" dirty="0" err="1">
                <a:latin typeface="Courier" pitchFamily="2" charset="0"/>
              </a:rPr>
              <a:t>CascadeType.</a:t>
            </a:r>
            <a:r>
              <a:rPr lang="hu-HU" b="1" i="1" dirty="0" err="1">
                <a:solidFill>
                  <a:srgbClr val="660E7A"/>
                </a:solidFill>
                <a:latin typeface="Courier" pitchFamily="2" charset="0"/>
              </a:rPr>
              <a:t>MERGE</a:t>
            </a:r>
            <a:r>
              <a:rPr lang="hu-HU" dirty="0">
                <a:latin typeface="Courier" pitchFamily="2" charset="0"/>
              </a:rPr>
              <a:t>)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JoinColumn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dirty="0" err="1">
                <a:latin typeface="Courier" pitchFamily="2" charset="0"/>
              </a:rPr>
              <a:t>name</a:t>
            </a:r>
            <a:r>
              <a:rPr lang="hu-HU" dirty="0">
                <a:latin typeface="Courier" pitchFamily="2" charset="0"/>
              </a:rPr>
              <a:t> = 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user_id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</a:t>
            </a:r>
            <a:r>
              <a:rPr lang="hu-HU" dirty="0">
                <a:latin typeface="Courier" pitchFamily="2" charset="0"/>
              </a:rPr>
              <a:t>)</a:t>
            </a:r>
            <a:br>
              <a:rPr lang="hu-HU" dirty="0">
                <a:latin typeface="Courier" pitchFamily="2" charset="0"/>
              </a:rPr>
            </a:b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private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User</a:t>
            </a:r>
            <a:r>
              <a:rPr lang="hu-HU" dirty="0"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660E7A"/>
                </a:solidFill>
                <a:latin typeface="Courier" pitchFamily="2" charset="0"/>
              </a:rPr>
              <a:t>user</a:t>
            </a:r>
            <a:r>
              <a:rPr lang="hu-HU" dirty="0">
                <a:latin typeface="Courier" pitchFamily="2" charset="0"/>
              </a:rPr>
              <a:t>;</a:t>
            </a:r>
            <a:br>
              <a:rPr lang="hu-HU" dirty="0">
                <a:latin typeface="Courier" pitchFamily="2" charset="0"/>
              </a:rPr>
            </a:br>
            <a:br>
              <a:rPr lang="hu-HU" dirty="0">
                <a:latin typeface="Courier" pitchFamily="2" charset="0"/>
              </a:rPr>
            </a:br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ManyToOne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dirty="0" err="1">
                <a:latin typeface="Courier" pitchFamily="2" charset="0"/>
              </a:rPr>
              <a:t>fetch</a:t>
            </a:r>
            <a:r>
              <a:rPr lang="hu-HU" dirty="0">
                <a:latin typeface="Courier" pitchFamily="2" charset="0"/>
              </a:rPr>
              <a:t>= </a:t>
            </a:r>
            <a:r>
              <a:rPr lang="hu-HU" dirty="0" err="1">
                <a:latin typeface="Courier" pitchFamily="2" charset="0"/>
              </a:rPr>
              <a:t>FetchType.</a:t>
            </a:r>
            <a:r>
              <a:rPr lang="hu-HU" b="1" i="1" dirty="0" err="1">
                <a:solidFill>
                  <a:srgbClr val="660E7A"/>
                </a:solidFill>
                <a:latin typeface="Courier" pitchFamily="2" charset="0"/>
              </a:rPr>
              <a:t>LAZY</a:t>
            </a:r>
            <a:r>
              <a:rPr lang="hu-HU" dirty="0">
                <a:latin typeface="Courier" pitchFamily="2" charset="0"/>
              </a:rPr>
              <a:t>, </a:t>
            </a:r>
            <a:r>
              <a:rPr lang="hu-HU" dirty="0" err="1">
                <a:latin typeface="Courier" pitchFamily="2" charset="0"/>
              </a:rPr>
              <a:t>cascade</a:t>
            </a:r>
            <a:r>
              <a:rPr lang="hu-HU" dirty="0">
                <a:latin typeface="Courier" pitchFamily="2" charset="0"/>
              </a:rPr>
              <a:t>= </a:t>
            </a:r>
            <a:r>
              <a:rPr lang="hu-HU" dirty="0" err="1">
                <a:latin typeface="Courier" pitchFamily="2" charset="0"/>
              </a:rPr>
              <a:t>CascadeType.</a:t>
            </a:r>
            <a:r>
              <a:rPr lang="hu-HU" b="1" i="1" dirty="0" err="1">
                <a:solidFill>
                  <a:srgbClr val="660E7A"/>
                </a:solidFill>
                <a:latin typeface="Courier" pitchFamily="2" charset="0"/>
              </a:rPr>
              <a:t>MERGE</a:t>
            </a:r>
            <a:r>
              <a:rPr lang="hu-HU" dirty="0">
                <a:latin typeface="Courier" pitchFamily="2" charset="0"/>
              </a:rPr>
              <a:t>)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JoinColumn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dirty="0" err="1">
                <a:latin typeface="Courier" pitchFamily="2" charset="0"/>
              </a:rPr>
              <a:t>name</a:t>
            </a:r>
            <a:r>
              <a:rPr lang="hu-HU" dirty="0">
                <a:latin typeface="Courier" pitchFamily="2" charset="0"/>
              </a:rPr>
              <a:t> = 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post_id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</a:t>
            </a:r>
            <a:r>
              <a:rPr lang="hu-HU" dirty="0">
                <a:latin typeface="Courier" pitchFamily="2" charset="0"/>
              </a:rPr>
              <a:t>)</a:t>
            </a:r>
            <a:br>
              <a:rPr lang="hu-HU" dirty="0">
                <a:latin typeface="Courier" pitchFamily="2" charset="0"/>
              </a:rPr>
            </a:b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private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>
                <a:latin typeface="Courier" pitchFamily="2" charset="0"/>
              </a:rPr>
              <a:t>Post </a:t>
            </a:r>
            <a:r>
              <a:rPr lang="hu-HU" b="1" dirty="0">
                <a:solidFill>
                  <a:srgbClr val="660E7A"/>
                </a:solidFill>
                <a:latin typeface="Courier" pitchFamily="2" charset="0"/>
              </a:rPr>
              <a:t>post</a:t>
            </a:r>
            <a:r>
              <a:rPr lang="hu-HU" dirty="0">
                <a:latin typeface="Courier" pitchFamily="2" charset="0"/>
              </a:rPr>
              <a:t>;</a:t>
            </a:r>
            <a:br>
              <a:rPr lang="hu-HU" dirty="0">
                <a:latin typeface="Courier" pitchFamily="2" charset="0"/>
              </a:rPr>
            </a:br>
            <a:br>
              <a:rPr lang="hu-HU" dirty="0">
                <a:latin typeface="Courier" pitchFamily="2" charset="0"/>
              </a:rPr>
            </a:b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private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int </a:t>
            </a:r>
            <a:r>
              <a:rPr lang="hu-HU" b="1" dirty="0" err="1">
                <a:solidFill>
                  <a:srgbClr val="660E7A"/>
                </a:solidFill>
                <a:latin typeface="Courier" pitchFamily="2" charset="0"/>
              </a:rPr>
              <a:t>vote</a:t>
            </a:r>
            <a:r>
              <a:rPr lang="hu-HU" dirty="0">
                <a:latin typeface="Courier" pitchFamily="2" charset="0"/>
              </a:rPr>
              <a:t>;</a:t>
            </a:r>
            <a:br>
              <a:rPr lang="hu-HU" dirty="0">
                <a:latin typeface="Courier" pitchFamily="2" charset="0"/>
              </a:rPr>
            </a:br>
            <a:br>
              <a:rPr lang="hu-HU" dirty="0">
                <a:latin typeface="Courier" pitchFamily="2" charset="0"/>
              </a:rPr>
            </a:b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public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Vote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dirty="0" err="1">
                <a:latin typeface="Courier" pitchFamily="2" charset="0"/>
              </a:rPr>
              <a:t>User</a:t>
            </a:r>
            <a:r>
              <a:rPr lang="hu-HU" dirty="0"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user</a:t>
            </a:r>
            <a:r>
              <a:rPr lang="hu-HU" dirty="0">
                <a:latin typeface="Courier" pitchFamily="2" charset="0"/>
              </a:rPr>
              <a:t>, Post post, 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int </a:t>
            </a:r>
            <a:r>
              <a:rPr lang="hu-HU" dirty="0" err="1">
                <a:latin typeface="Courier" pitchFamily="2" charset="0"/>
              </a:rPr>
              <a:t>vote</a:t>
            </a:r>
            <a:r>
              <a:rPr lang="hu-HU" dirty="0">
                <a:latin typeface="Courier" pitchFamily="2" charset="0"/>
              </a:rPr>
              <a:t>) {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this</a:t>
            </a:r>
            <a:r>
              <a:rPr lang="hu-HU" dirty="0" err="1">
                <a:latin typeface="Courier" pitchFamily="2" charset="0"/>
              </a:rPr>
              <a:t>.</a:t>
            </a:r>
            <a:r>
              <a:rPr lang="hu-HU" b="1" dirty="0" err="1">
                <a:solidFill>
                  <a:srgbClr val="660E7A"/>
                </a:solidFill>
                <a:latin typeface="Courier" pitchFamily="2" charset="0"/>
              </a:rPr>
              <a:t>user</a:t>
            </a:r>
            <a:r>
              <a:rPr lang="hu-HU" b="1" dirty="0">
                <a:solidFill>
                  <a:srgbClr val="660E7A"/>
                </a:solidFill>
                <a:latin typeface="Courier" pitchFamily="2" charset="0"/>
              </a:rPr>
              <a:t> </a:t>
            </a:r>
            <a:r>
              <a:rPr lang="hu-HU" dirty="0">
                <a:latin typeface="Courier" pitchFamily="2" charset="0"/>
              </a:rPr>
              <a:t>= </a:t>
            </a:r>
            <a:r>
              <a:rPr lang="hu-HU" dirty="0" err="1">
                <a:latin typeface="Courier" pitchFamily="2" charset="0"/>
              </a:rPr>
              <a:t>user</a:t>
            </a:r>
            <a:r>
              <a:rPr lang="hu-HU" dirty="0">
                <a:latin typeface="Courier" pitchFamily="2" charset="0"/>
              </a:rPr>
              <a:t>;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this</a:t>
            </a:r>
            <a:r>
              <a:rPr lang="hu-HU" dirty="0" err="1">
                <a:latin typeface="Courier" pitchFamily="2" charset="0"/>
              </a:rPr>
              <a:t>.</a:t>
            </a:r>
            <a:r>
              <a:rPr lang="hu-HU" b="1" dirty="0" err="1">
                <a:solidFill>
                  <a:srgbClr val="660E7A"/>
                </a:solidFill>
                <a:latin typeface="Courier" pitchFamily="2" charset="0"/>
              </a:rPr>
              <a:t>post</a:t>
            </a:r>
            <a:r>
              <a:rPr lang="hu-HU" b="1" dirty="0">
                <a:solidFill>
                  <a:srgbClr val="660E7A"/>
                </a:solidFill>
                <a:latin typeface="Courier" pitchFamily="2" charset="0"/>
              </a:rPr>
              <a:t> </a:t>
            </a:r>
            <a:r>
              <a:rPr lang="hu-HU" dirty="0">
                <a:latin typeface="Courier" pitchFamily="2" charset="0"/>
              </a:rPr>
              <a:t>= post;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this</a:t>
            </a:r>
            <a:r>
              <a:rPr lang="hu-HU" dirty="0" err="1">
                <a:latin typeface="Courier" pitchFamily="2" charset="0"/>
              </a:rPr>
              <a:t>.</a:t>
            </a:r>
            <a:r>
              <a:rPr lang="hu-HU" b="1" dirty="0" err="1">
                <a:solidFill>
                  <a:srgbClr val="660E7A"/>
                </a:solidFill>
                <a:latin typeface="Courier" pitchFamily="2" charset="0"/>
              </a:rPr>
              <a:t>vote</a:t>
            </a:r>
            <a:r>
              <a:rPr lang="hu-HU" b="1" dirty="0">
                <a:solidFill>
                  <a:srgbClr val="660E7A"/>
                </a:solidFill>
                <a:latin typeface="Courier" pitchFamily="2" charset="0"/>
              </a:rPr>
              <a:t> </a:t>
            </a:r>
            <a:r>
              <a:rPr lang="hu-HU" dirty="0">
                <a:latin typeface="Courier" pitchFamily="2" charset="0"/>
              </a:rPr>
              <a:t>= </a:t>
            </a:r>
            <a:r>
              <a:rPr lang="hu-HU" dirty="0" err="1">
                <a:latin typeface="Courier" pitchFamily="2" charset="0"/>
              </a:rPr>
              <a:t>vote</a:t>
            </a:r>
            <a:r>
              <a:rPr lang="hu-HU" dirty="0">
                <a:latin typeface="Courier" pitchFamily="2" charset="0"/>
              </a:rPr>
              <a:t>;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}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FF5AD6-516E-D345-90FF-E0BB589B323C}"/>
              </a:ext>
            </a:extLst>
          </p:cNvPr>
          <p:cNvSpPr/>
          <p:nvPr/>
        </p:nvSpPr>
        <p:spPr>
          <a:xfrm>
            <a:off x="3571875" y="899054"/>
            <a:ext cx="8620125" cy="5115984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3BBF024-43E4-4245-9C8E-1A2F8DDFFDDF}"/>
              </a:ext>
            </a:extLst>
          </p:cNvPr>
          <p:cNvCxnSpPr>
            <a:stCxn id="3" idx="3"/>
          </p:cNvCxnSpPr>
          <p:nvPr/>
        </p:nvCxnSpPr>
        <p:spPr>
          <a:xfrm flipV="1">
            <a:off x="3191117" y="2743200"/>
            <a:ext cx="380758" cy="68580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5328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26E0D67-5210-864D-95A8-150CC5D437FC}"/>
              </a:ext>
            </a:extLst>
          </p:cNvPr>
          <p:cNvSpPr/>
          <p:nvPr/>
        </p:nvSpPr>
        <p:spPr>
          <a:xfrm>
            <a:off x="889530" y="770467"/>
            <a:ext cx="11183408" cy="59093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PutMapping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"/{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id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}/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upvote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</a:t>
            </a:r>
            <a:r>
              <a:rPr lang="hu-HU" dirty="0">
                <a:latin typeface="Courier" pitchFamily="2" charset="0"/>
              </a:rPr>
              <a:t>)</a:t>
            </a:r>
            <a:br>
              <a:rPr lang="hu-HU" dirty="0">
                <a:latin typeface="Courier" pitchFamily="2" charset="0"/>
              </a:rPr>
            </a:b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public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ResponseEntity</a:t>
            </a:r>
            <a:r>
              <a:rPr lang="hu-HU" dirty="0">
                <a:latin typeface="Courier" pitchFamily="2" charset="0"/>
              </a:rPr>
              <a:t>&lt;</a:t>
            </a:r>
            <a:r>
              <a:rPr lang="en-US" dirty="0">
                <a:latin typeface="Courier" pitchFamily="2" charset="0"/>
              </a:rPr>
              <a:t>?</a:t>
            </a:r>
            <a:r>
              <a:rPr lang="hu-HU" dirty="0">
                <a:latin typeface="Courier" pitchFamily="2" charset="0"/>
              </a:rPr>
              <a:t>&gt; </a:t>
            </a:r>
            <a:r>
              <a:rPr lang="hu-HU" dirty="0" err="1">
                <a:latin typeface="Courier" pitchFamily="2" charset="0"/>
              </a:rPr>
              <a:t>upvote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RequestHeader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dirty="0" err="1">
                <a:latin typeface="Courier" pitchFamily="2" charset="0"/>
              </a:rPr>
              <a:t>value</a:t>
            </a:r>
            <a:r>
              <a:rPr lang="hu-HU" dirty="0">
                <a:latin typeface="Courier" pitchFamily="2" charset="0"/>
              </a:rPr>
              <a:t> =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owner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</a:t>
            </a:r>
            <a:r>
              <a:rPr lang="hu-HU" dirty="0">
                <a:latin typeface="Courier" pitchFamily="2" charset="0"/>
              </a:rPr>
              <a:t>) </a:t>
            </a:r>
            <a:r>
              <a:rPr lang="hu-HU" dirty="0" err="1">
                <a:latin typeface="Courier" pitchFamily="2" charset="0"/>
              </a:rPr>
              <a:t>String</a:t>
            </a:r>
            <a:r>
              <a:rPr lang="hu-HU" dirty="0"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owner</a:t>
            </a:r>
            <a:r>
              <a:rPr lang="hu-HU" dirty="0">
                <a:latin typeface="Courier" pitchFamily="2" charset="0"/>
              </a:rPr>
              <a:t>,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                            </a:t>
            </a:r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PathVariable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dirty="0" err="1">
                <a:latin typeface="Courier" pitchFamily="2" charset="0"/>
              </a:rPr>
              <a:t>value</a:t>
            </a:r>
            <a:r>
              <a:rPr lang="hu-HU" dirty="0">
                <a:latin typeface="Courier" pitchFamily="2" charset="0"/>
              </a:rPr>
              <a:t> = 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id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</a:t>
            </a:r>
            <a:r>
              <a:rPr lang="hu-HU" dirty="0">
                <a:latin typeface="Courier" pitchFamily="2" charset="0"/>
              </a:rPr>
              <a:t>)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long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id</a:t>
            </a:r>
            <a:r>
              <a:rPr lang="hu-HU" dirty="0">
                <a:latin typeface="Courier" pitchFamily="2" charset="0"/>
              </a:rPr>
              <a:t>) {</a:t>
            </a:r>
            <a:br>
              <a:rPr lang="hu-HU" dirty="0">
                <a:latin typeface="Courier" pitchFamily="2" charset="0"/>
              </a:rPr>
            </a:b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//Find user and post by name and id</a:t>
            </a:r>
            <a:br>
              <a:rPr lang="hu-HU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</a:t>
            </a:r>
            <a:r>
              <a:rPr lang="hu-HU" dirty="0" err="1">
                <a:latin typeface="Courier" pitchFamily="2" charset="0"/>
              </a:rPr>
              <a:t>Vote</a:t>
            </a:r>
            <a:r>
              <a:rPr lang="hu-HU" dirty="0"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vote</a:t>
            </a:r>
            <a:r>
              <a:rPr lang="hu-HU" dirty="0">
                <a:latin typeface="Courier" pitchFamily="2" charset="0"/>
              </a:rPr>
              <a:t> = </a:t>
            </a:r>
            <a:r>
              <a:rPr lang="hu-HU" b="1" dirty="0" err="1">
                <a:solidFill>
                  <a:srgbClr val="660E7A"/>
                </a:solidFill>
                <a:latin typeface="Courier" pitchFamily="2" charset="0"/>
              </a:rPr>
              <a:t>voteServiceDb</a:t>
            </a:r>
            <a:r>
              <a:rPr lang="hu-HU" dirty="0" err="1">
                <a:latin typeface="Courier" pitchFamily="2" charset="0"/>
              </a:rPr>
              <a:t>.findByPostAndUser</a:t>
            </a:r>
            <a:r>
              <a:rPr lang="hu-HU" dirty="0">
                <a:latin typeface="Courier" pitchFamily="2" charset="0"/>
              </a:rPr>
              <a:t>(post, </a:t>
            </a:r>
            <a:r>
              <a:rPr lang="hu-HU" dirty="0" err="1">
                <a:latin typeface="Courier" pitchFamily="2" charset="0"/>
              </a:rPr>
              <a:t>user</a:t>
            </a:r>
            <a:r>
              <a:rPr lang="hu-HU" dirty="0">
                <a:latin typeface="Courier" pitchFamily="2" charset="0"/>
              </a:rPr>
              <a:t>);</a:t>
            </a:r>
            <a:br>
              <a:rPr lang="hu-HU" dirty="0">
                <a:latin typeface="Courier" pitchFamily="2" charset="0"/>
              </a:rPr>
            </a:b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if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dirty="0" err="1">
                <a:latin typeface="Courier" pitchFamily="2" charset="0"/>
              </a:rPr>
              <a:t>vote</a:t>
            </a:r>
            <a:r>
              <a:rPr lang="hu-HU" dirty="0">
                <a:latin typeface="Courier" pitchFamily="2" charset="0"/>
              </a:rPr>
              <a:t> == 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null</a:t>
            </a:r>
            <a:r>
              <a:rPr lang="hu-HU" dirty="0">
                <a:latin typeface="Courier" pitchFamily="2" charset="0"/>
              </a:rPr>
              <a:t>) {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    </a:t>
            </a:r>
            <a:r>
              <a:rPr lang="hu-HU" dirty="0" err="1">
                <a:latin typeface="Courier" pitchFamily="2" charset="0"/>
              </a:rPr>
              <a:t>Vote</a:t>
            </a:r>
            <a:r>
              <a:rPr lang="hu-HU" dirty="0"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upvote</a:t>
            </a:r>
            <a:r>
              <a:rPr lang="hu-HU" dirty="0">
                <a:latin typeface="Courier" pitchFamily="2" charset="0"/>
              </a:rPr>
              <a:t> =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new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Vote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dirty="0" err="1">
                <a:latin typeface="Courier" pitchFamily="2" charset="0"/>
              </a:rPr>
              <a:t>user</a:t>
            </a:r>
            <a:r>
              <a:rPr lang="hu-HU" dirty="0">
                <a:latin typeface="Courier" pitchFamily="2" charset="0"/>
              </a:rPr>
              <a:t>,</a:t>
            </a:r>
            <a:r>
              <a:rPr lang="en-US" dirty="0">
                <a:latin typeface="Courier" pitchFamily="2" charset="0"/>
              </a:rPr>
              <a:t> </a:t>
            </a:r>
            <a:r>
              <a:rPr lang="hu-HU" dirty="0">
                <a:latin typeface="Courier" pitchFamily="2" charset="0"/>
              </a:rPr>
              <a:t>post, </a:t>
            </a:r>
            <a:r>
              <a:rPr lang="hu-HU" dirty="0">
                <a:solidFill>
                  <a:srgbClr val="0000FF"/>
                </a:solidFill>
                <a:latin typeface="Courier" pitchFamily="2" charset="0"/>
              </a:rPr>
              <a:t>1</a:t>
            </a:r>
            <a:r>
              <a:rPr lang="hu-HU" dirty="0">
                <a:latin typeface="Courier" pitchFamily="2" charset="0"/>
              </a:rPr>
              <a:t>);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    </a:t>
            </a:r>
            <a:r>
              <a:rPr lang="hu-HU" b="1" dirty="0" err="1">
                <a:solidFill>
                  <a:srgbClr val="660E7A"/>
                </a:solidFill>
                <a:latin typeface="Courier" pitchFamily="2" charset="0"/>
              </a:rPr>
              <a:t>voteServiceDb</a:t>
            </a:r>
            <a:r>
              <a:rPr lang="hu-HU" dirty="0" err="1">
                <a:latin typeface="Courier" pitchFamily="2" charset="0"/>
              </a:rPr>
              <a:t>.save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dirty="0" err="1">
                <a:latin typeface="Courier" pitchFamily="2" charset="0"/>
              </a:rPr>
              <a:t>upvote</a:t>
            </a:r>
            <a:r>
              <a:rPr lang="hu-HU" dirty="0">
                <a:latin typeface="Courier" pitchFamily="2" charset="0"/>
              </a:rPr>
              <a:t>);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}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else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if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dirty="0" err="1">
                <a:latin typeface="Courier" pitchFamily="2" charset="0"/>
              </a:rPr>
              <a:t>vote.getVote</a:t>
            </a:r>
            <a:r>
              <a:rPr lang="hu-HU" dirty="0">
                <a:latin typeface="Courier" pitchFamily="2" charset="0"/>
              </a:rPr>
              <a:t>() == -</a:t>
            </a:r>
            <a:r>
              <a:rPr lang="hu-HU" dirty="0">
                <a:solidFill>
                  <a:srgbClr val="0000FF"/>
                </a:solidFill>
                <a:latin typeface="Courier" pitchFamily="2" charset="0"/>
              </a:rPr>
              <a:t>1</a:t>
            </a:r>
            <a:r>
              <a:rPr lang="hu-HU" dirty="0">
                <a:latin typeface="Courier" pitchFamily="2" charset="0"/>
              </a:rPr>
              <a:t>) {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    </a:t>
            </a:r>
            <a:r>
              <a:rPr lang="hu-HU" dirty="0" err="1">
                <a:latin typeface="Courier" pitchFamily="2" charset="0"/>
              </a:rPr>
              <a:t>vote.setVote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dirty="0">
                <a:solidFill>
                  <a:srgbClr val="0000FF"/>
                </a:solidFill>
                <a:latin typeface="Courier" pitchFamily="2" charset="0"/>
              </a:rPr>
              <a:t>1</a:t>
            </a:r>
            <a:r>
              <a:rPr lang="hu-HU" dirty="0">
                <a:latin typeface="Courier" pitchFamily="2" charset="0"/>
              </a:rPr>
              <a:t>);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    </a:t>
            </a:r>
            <a:r>
              <a:rPr lang="hu-HU" b="1" dirty="0" err="1">
                <a:solidFill>
                  <a:srgbClr val="660E7A"/>
                </a:solidFill>
                <a:latin typeface="Courier" pitchFamily="2" charset="0"/>
              </a:rPr>
              <a:t>voteServiceDb</a:t>
            </a:r>
            <a:r>
              <a:rPr lang="hu-HU" dirty="0" err="1">
                <a:latin typeface="Courier" pitchFamily="2" charset="0"/>
              </a:rPr>
              <a:t>.save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dirty="0" err="1">
                <a:latin typeface="Courier" pitchFamily="2" charset="0"/>
              </a:rPr>
              <a:t>vote</a:t>
            </a:r>
            <a:r>
              <a:rPr lang="hu-HU" dirty="0">
                <a:latin typeface="Courier" pitchFamily="2" charset="0"/>
              </a:rPr>
              <a:t>);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}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else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>
                <a:latin typeface="Courier" pitchFamily="2" charset="0"/>
              </a:rPr>
              <a:t>{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    </a:t>
            </a:r>
            <a:r>
              <a:rPr lang="hu-HU" dirty="0" err="1">
                <a:latin typeface="Courier" pitchFamily="2" charset="0"/>
              </a:rPr>
              <a:t>post.getVotes</a:t>
            </a:r>
            <a:r>
              <a:rPr lang="hu-HU" dirty="0">
                <a:latin typeface="Courier" pitchFamily="2" charset="0"/>
              </a:rPr>
              <a:t>().</a:t>
            </a:r>
            <a:r>
              <a:rPr lang="hu-HU" dirty="0" err="1">
                <a:latin typeface="Courier" pitchFamily="2" charset="0"/>
              </a:rPr>
              <a:t>remove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dirty="0" err="1">
                <a:latin typeface="Courier" pitchFamily="2" charset="0"/>
              </a:rPr>
              <a:t>vote</a:t>
            </a:r>
            <a:r>
              <a:rPr lang="hu-HU" dirty="0">
                <a:latin typeface="Courier" pitchFamily="2" charset="0"/>
              </a:rPr>
              <a:t>);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    </a:t>
            </a:r>
            <a:r>
              <a:rPr lang="hu-HU" b="1" dirty="0" err="1">
                <a:solidFill>
                  <a:srgbClr val="660E7A"/>
                </a:solidFill>
                <a:latin typeface="Courier" pitchFamily="2" charset="0"/>
              </a:rPr>
              <a:t>voteServiceDb</a:t>
            </a:r>
            <a:r>
              <a:rPr lang="hu-HU" dirty="0" err="1">
                <a:latin typeface="Courier" pitchFamily="2" charset="0"/>
              </a:rPr>
              <a:t>.delete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dirty="0" err="1">
                <a:latin typeface="Courier" pitchFamily="2" charset="0"/>
              </a:rPr>
              <a:t>vote</a:t>
            </a:r>
            <a:r>
              <a:rPr lang="hu-HU" dirty="0">
                <a:latin typeface="Courier" pitchFamily="2" charset="0"/>
              </a:rPr>
              <a:t>);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}</a:t>
            </a:r>
            <a:br>
              <a:rPr lang="hu-HU" dirty="0">
                <a:latin typeface="Courier" pitchFamily="2" charset="0"/>
              </a:rPr>
            </a:b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</a:t>
            </a:r>
            <a:r>
              <a:rPr lang="hu-HU" b="1" dirty="0" err="1">
                <a:solidFill>
                  <a:srgbClr val="660E7A"/>
                </a:solidFill>
                <a:latin typeface="Courier" pitchFamily="2" charset="0"/>
              </a:rPr>
              <a:t>postServiceDb</a:t>
            </a:r>
            <a:r>
              <a:rPr lang="hu-HU" dirty="0" err="1">
                <a:latin typeface="Courier" pitchFamily="2" charset="0"/>
              </a:rPr>
              <a:t>.save</a:t>
            </a:r>
            <a:r>
              <a:rPr lang="hu-HU" dirty="0">
                <a:latin typeface="Courier" pitchFamily="2" charset="0"/>
              </a:rPr>
              <a:t>(post);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return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new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ResponseEntity</a:t>
            </a:r>
            <a:r>
              <a:rPr lang="hu-HU" dirty="0">
                <a:latin typeface="Courier" pitchFamily="2" charset="0"/>
              </a:rPr>
              <a:t>&lt;&gt;(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new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VoteResponseDTO</a:t>
            </a:r>
            <a:r>
              <a:rPr lang="hu-HU" dirty="0">
                <a:latin typeface="Courier" pitchFamily="2" charset="0"/>
              </a:rPr>
              <a:t>(post, </a:t>
            </a:r>
            <a:r>
              <a:rPr lang="hu-HU" dirty="0" err="1">
                <a:latin typeface="Courier" pitchFamily="2" charset="0"/>
              </a:rPr>
              <a:t>user</a:t>
            </a:r>
            <a:r>
              <a:rPr lang="hu-HU" dirty="0">
                <a:latin typeface="Courier" pitchFamily="2" charset="0"/>
              </a:rPr>
              <a:t>), </a:t>
            </a:r>
            <a:r>
              <a:rPr lang="hu-HU" dirty="0" err="1">
                <a:latin typeface="Courier" pitchFamily="2" charset="0"/>
              </a:rPr>
              <a:t>HttpStatus.</a:t>
            </a:r>
            <a:r>
              <a:rPr lang="hu-HU" b="1" i="1" dirty="0" err="1">
                <a:solidFill>
                  <a:srgbClr val="660E7A"/>
                </a:solidFill>
                <a:latin typeface="Courier" pitchFamily="2" charset="0"/>
              </a:rPr>
              <a:t>OK</a:t>
            </a:r>
            <a:r>
              <a:rPr lang="hu-HU" dirty="0">
                <a:latin typeface="Courier" pitchFamily="2" charset="0"/>
              </a:rPr>
              <a:t>);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90427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2D2132-3392-4E40-A013-01DF77B3F083}"/>
              </a:ext>
            </a:extLst>
          </p:cNvPr>
          <p:cNvSpPr txBox="1"/>
          <p:nvPr/>
        </p:nvSpPr>
        <p:spPr>
          <a:xfrm>
            <a:off x="897614" y="2840995"/>
            <a:ext cx="45590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dirty="0">
                <a:latin typeface="Arial Rounded MT Bold" panose="020F0704030504030204" pitchFamily="34" charset="77"/>
              </a:rPr>
              <a:t>Login Authorization</a:t>
            </a:r>
            <a:endParaRPr lang="hu-HU" sz="3500" dirty="0">
              <a:latin typeface="Arial Rounded MT Bold" panose="020F0704030504030204" pitchFamily="34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FA6F3F-0AF4-F249-9B2B-D54D08DC4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6619" y="1043095"/>
            <a:ext cx="6538065" cy="4888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131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4522" y="177800"/>
            <a:ext cx="3060700" cy="635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1A36A74-2647-1049-A04C-52CF827224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529" y="0"/>
            <a:ext cx="3302000" cy="66802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DB9D610-273E-2B4B-8AC2-DB25F27F8F77}"/>
              </a:ext>
            </a:extLst>
          </p:cNvPr>
          <p:cNvSpPr/>
          <p:nvPr/>
        </p:nvSpPr>
        <p:spPr>
          <a:xfrm>
            <a:off x="4106334" y="812800"/>
            <a:ext cx="8867775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Configuration</a:t>
            </a:r>
            <a:br>
              <a:rPr lang="hu-HU" dirty="0">
                <a:solidFill>
                  <a:srgbClr val="808000"/>
                </a:solidFill>
                <a:latin typeface="Courier" pitchFamily="2" charset="0"/>
              </a:rPr>
            </a:br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EnableWebSecurity</a:t>
            </a:r>
            <a:br>
              <a:rPr lang="hu-HU" dirty="0">
                <a:solidFill>
                  <a:srgbClr val="808000"/>
                </a:solidFill>
                <a:latin typeface="Courier" pitchFamily="2" charset="0"/>
              </a:rPr>
            </a:br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EnableGlobalMethodSecurity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dirty="0" err="1">
                <a:latin typeface="Courier" pitchFamily="2" charset="0"/>
              </a:rPr>
              <a:t>prePostEnabled</a:t>
            </a:r>
            <a:r>
              <a:rPr lang="hu-HU" dirty="0">
                <a:latin typeface="Courier" pitchFamily="2" charset="0"/>
              </a:rPr>
              <a:t>=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true</a:t>
            </a:r>
            <a:r>
              <a:rPr lang="hu-HU" dirty="0">
                <a:latin typeface="Courier" pitchFamily="2" charset="0"/>
              </a:rPr>
              <a:t>)</a:t>
            </a:r>
            <a:br>
              <a:rPr lang="hu-HU" dirty="0">
                <a:latin typeface="Courier" pitchFamily="2" charset="0"/>
              </a:rPr>
            </a:b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public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class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SecurityConfiguration</a:t>
            </a:r>
            <a:r>
              <a:rPr lang="hu-HU" dirty="0"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extends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WebSecurityConfigurerAdapter</a:t>
            </a:r>
            <a:r>
              <a:rPr lang="hu-HU" dirty="0">
                <a:latin typeface="Courier" pitchFamily="2" charset="0"/>
              </a:rPr>
              <a:t> {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</a:t>
            </a:r>
            <a:r>
              <a:rPr lang="en-US" dirty="0">
                <a:latin typeface="Courier" pitchFamily="2" charset="0"/>
              </a:rPr>
              <a:t>   </a:t>
            </a:r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Autowired</a:t>
            </a:r>
            <a:endParaRPr lang="en-US" dirty="0">
              <a:latin typeface="Courier" pitchFamily="2" charset="0"/>
            </a:endParaRPr>
          </a:p>
          <a:p>
            <a:r>
              <a:rPr lang="en-US" b="1" dirty="0">
                <a:solidFill>
                  <a:srgbClr val="000080"/>
                </a:solidFill>
                <a:latin typeface="Courier" pitchFamily="2" charset="0"/>
              </a:rPr>
              <a:t>   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private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final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UserServiceDbImpl</a:t>
            </a:r>
            <a:r>
              <a:rPr lang="hu-HU" dirty="0"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660E7A"/>
                </a:solidFill>
                <a:latin typeface="Courier" pitchFamily="2" charset="0"/>
              </a:rPr>
              <a:t>userService</a:t>
            </a:r>
            <a:r>
              <a:rPr lang="hu-HU" dirty="0">
                <a:latin typeface="Courier" pitchFamily="2" charset="0"/>
              </a:rPr>
              <a:t>;</a:t>
            </a:r>
            <a:br>
              <a:rPr lang="hu-HU" dirty="0">
                <a:latin typeface="Courier" pitchFamily="2" charset="0"/>
              </a:rPr>
            </a:b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</a:t>
            </a:r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Override</a:t>
            </a:r>
            <a:br>
              <a:rPr lang="hu-HU" dirty="0">
                <a:solidFill>
                  <a:srgbClr val="808000"/>
                </a:solidFill>
                <a:latin typeface="Courier" pitchFamily="2" charset="0"/>
              </a:rPr>
            </a:br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   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protected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void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configure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dirty="0" err="1">
                <a:latin typeface="Courier" pitchFamily="2" charset="0"/>
              </a:rPr>
              <a:t>HttpSecurity</a:t>
            </a:r>
            <a:r>
              <a:rPr lang="hu-HU" dirty="0">
                <a:latin typeface="Courier" pitchFamily="2" charset="0"/>
              </a:rPr>
              <a:t> http)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throws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Exception</a:t>
            </a:r>
            <a:r>
              <a:rPr lang="hu-HU" dirty="0">
                <a:latin typeface="Courier" pitchFamily="2" charset="0"/>
              </a:rPr>
              <a:t> {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    http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            .</a:t>
            </a:r>
            <a:r>
              <a:rPr lang="hu-HU" dirty="0" err="1">
                <a:latin typeface="Courier" pitchFamily="2" charset="0"/>
              </a:rPr>
              <a:t>formLogin</a:t>
            </a:r>
            <a:r>
              <a:rPr lang="hu-HU" dirty="0">
                <a:latin typeface="Courier" pitchFamily="2" charset="0"/>
              </a:rPr>
              <a:t>()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            .</a:t>
            </a:r>
            <a:r>
              <a:rPr lang="hu-HU" dirty="0" err="1">
                <a:latin typeface="Courier" pitchFamily="2" charset="0"/>
              </a:rPr>
              <a:t>loginPage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"/login"</a:t>
            </a:r>
            <a:r>
              <a:rPr lang="hu-HU" dirty="0">
                <a:latin typeface="Courier" pitchFamily="2" charset="0"/>
              </a:rPr>
              <a:t>)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            .</a:t>
            </a:r>
            <a:r>
              <a:rPr lang="hu-HU" dirty="0" err="1">
                <a:latin typeface="Courier" pitchFamily="2" charset="0"/>
              </a:rPr>
              <a:t>successHandler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dirty="0" err="1">
                <a:latin typeface="Courier" pitchFamily="2" charset="0"/>
              </a:rPr>
              <a:t>loginSuccessHandler</a:t>
            </a:r>
            <a:r>
              <a:rPr lang="hu-HU" dirty="0">
                <a:latin typeface="Courier" pitchFamily="2" charset="0"/>
              </a:rPr>
              <a:t>())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            .</a:t>
            </a:r>
            <a:r>
              <a:rPr lang="hu-HU" dirty="0" err="1">
                <a:latin typeface="Courier" pitchFamily="2" charset="0"/>
              </a:rPr>
              <a:t>failureHandler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dirty="0" err="1">
                <a:latin typeface="Courier" pitchFamily="2" charset="0"/>
              </a:rPr>
              <a:t>loginFailureHandler</a:t>
            </a:r>
            <a:r>
              <a:rPr lang="hu-HU" dirty="0">
                <a:latin typeface="Courier" pitchFamily="2" charset="0"/>
              </a:rPr>
              <a:t>())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            .and().logout()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            .</a:t>
            </a:r>
            <a:r>
              <a:rPr lang="hu-HU" dirty="0" err="1">
                <a:latin typeface="Courier" pitchFamily="2" charset="0"/>
              </a:rPr>
              <a:t>invalidateHttpSession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true</a:t>
            </a:r>
            <a:r>
              <a:rPr lang="hu-HU" dirty="0">
                <a:latin typeface="Courier" pitchFamily="2" charset="0"/>
              </a:rPr>
              <a:t>)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            .</a:t>
            </a:r>
            <a:r>
              <a:rPr lang="hu-HU" dirty="0" err="1">
                <a:latin typeface="Courier" pitchFamily="2" charset="0"/>
              </a:rPr>
              <a:t>logoutSuccessUrl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"/login"</a:t>
            </a:r>
            <a:r>
              <a:rPr lang="hu-HU" dirty="0">
                <a:latin typeface="Courier" pitchFamily="2" charset="0"/>
              </a:rPr>
              <a:t>)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            .and().</a:t>
            </a:r>
            <a:r>
              <a:rPr lang="hu-HU" dirty="0" err="1">
                <a:latin typeface="Courier" pitchFamily="2" charset="0"/>
              </a:rPr>
              <a:t>csrf</a:t>
            </a:r>
            <a:r>
              <a:rPr lang="hu-HU" dirty="0">
                <a:latin typeface="Courier" pitchFamily="2" charset="0"/>
              </a:rPr>
              <a:t>();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}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FAD86DA-35FC-CD46-976E-307F3C47AF64}"/>
              </a:ext>
            </a:extLst>
          </p:cNvPr>
          <p:cNvCxnSpPr/>
          <p:nvPr/>
        </p:nvCxnSpPr>
        <p:spPr>
          <a:xfrm>
            <a:off x="3556529" y="812800"/>
            <a:ext cx="549805" cy="458788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C8E28FE-4B7C-CD4A-8736-0148DC96B630}"/>
              </a:ext>
            </a:extLst>
          </p:cNvPr>
          <p:cNvSpPr/>
          <p:nvPr/>
        </p:nvSpPr>
        <p:spPr>
          <a:xfrm>
            <a:off x="4106334" y="812800"/>
            <a:ext cx="7764241" cy="5909310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28627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CE8F716-90F8-A549-85E0-CE3CE326F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867" y="0"/>
            <a:ext cx="3285866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81A7B35-1097-9F42-B771-9DDECCB9F353}"/>
              </a:ext>
            </a:extLst>
          </p:cNvPr>
          <p:cNvSpPr/>
          <p:nvPr/>
        </p:nvSpPr>
        <p:spPr>
          <a:xfrm>
            <a:off x="3826934" y="489003"/>
            <a:ext cx="100414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public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AuthenticationSuccessHandler</a:t>
            </a:r>
            <a:r>
              <a:rPr lang="hu-HU" dirty="0"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loginSuccessHandler</a:t>
            </a:r>
            <a:r>
              <a:rPr lang="hu-HU" dirty="0">
                <a:latin typeface="Courier" pitchFamily="2" charset="0"/>
              </a:rPr>
              <a:t>() {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return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dirty="0" err="1">
                <a:latin typeface="Courier" pitchFamily="2" charset="0"/>
              </a:rPr>
              <a:t>request</a:t>
            </a:r>
            <a:r>
              <a:rPr lang="hu-HU" dirty="0">
                <a:latin typeface="Courier" pitchFamily="2" charset="0"/>
              </a:rPr>
              <a:t>, </a:t>
            </a:r>
            <a:r>
              <a:rPr lang="hu-HU" dirty="0" err="1">
                <a:latin typeface="Courier" pitchFamily="2" charset="0"/>
              </a:rPr>
              <a:t>response</a:t>
            </a:r>
            <a:r>
              <a:rPr lang="hu-HU" dirty="0">
                <a:latin typeface="Courier" pitchFamily="2" charset="0"/>
              </a:rPr>
              <a:t>, </a:t>
            </a:r>
            <a:r>
              <a:rPr lang="hu-HU" dirty="0" err="1">
                <a:latin typeface="Courier" pitchFamily="2" charset="0"/>
              </a:rPr>
              <a:t>authentication</a:t>
            </a:r>
            <a:r>
              <a:rPr lang="hu-HU" dirty="0">
                <a:latin typeface="Courier" pitchFamily="2" charset="0"/>
              </a:rPr>
              <a:t>) -&gt;</a:t>
            </a:r>
            <a:br>
              <a:rPr lang="hu-HU" dirty="0">
                <a:latin typeface="Courier" pitchFamily="2" charset="0"/>
              </a:rPr>
            </a:br>
            <a:r>
              <a:rPr lang="hu-HU" dirty="0" err="1">
                <a:latin typeface="Courier" pitchFamily="2" charset="0"/>
              </a:rPr>
              <a:t>response.sendRedirect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"/</a:t>
            </a:r>
            <a:r>
              <a:rPr lang="hu-HU" b="1" dirty="0" err="1">
                <a:solidFill>
                  <a:srgbClr val="008000"/>
                </a:solidFill>
                <a:latin typeface="Courier" pitchFamily="2" charset="0"/>
              </a:rPr>
              <a:t>home</a:t>
            </a:r>
            <a:r>
              <a:rPr lang="hu-HU" b="1" dirty="0">
                <a:solidFill>
                  <a:srgbClr val="008000"/>
                </a:solidFill>
                <a:latin typeface="Courier" pitchFamily="2" charset="0"/>
              </a:rPr>
              <a:t>/" </a:t>
            </a:r>
            <a:r>
              <a:rPr lang="hu-HU" dirty="0">
                <a:latin typeface="Courier" pitchFamily="2" charset="0"/>
              </a:rPr>
              <a:t>+ </a:t>
            </a:r>
            <a:r>
              <a:rPr lang="hu-HU" dirty="0" err="1">
                <a:latin typeface="Courier" pitchFamily="2" charset="0"/>
              </a:rPr>
              <a:t>authentication.getName</a:t>
            </a:r>
            <a:r>
              <a:rPr lang="hu-HU" dirty="0">
                <a:latin typeface="Courier" pitchFamily="2" charset="0"/>
              </a:rPr>
              <a:t>());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}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39F5362-69ED-FF42-B122-776AD7AF5FAF}"/>
              </a:ext>
            </a:extLst>
          </p:cNvPr>
          <p:cNvSpPr/>
          <p:nvPr/>
        </p:nvSpPr>
        <p:spPr>
          <a:xfrm>
            <a:off x="3826934" y="338667"/>
            <a:ext cx="8246533" cy="1574800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6B1CD5-D37A-B54F-BA62-7F10EDBBF9D1}"/>
              </a:ext>
            </a:extLst>
          </p:cNvPr>
          <p:cNvSpPr/>
          <p:nvPr/>
        </p:nvSpPr>
        <p:spPr>
          <a:xfrm>
            <a:off x="3867085" y="2447997"/>
            <a:ext cx="7749182" cy="4122136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497BFE-C2CA-8543-A701-2D518CC7E65F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3497134" y="811142"/>
            <a:ext cx="329800" cy="314925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DB0F363-8178-2B49-BFE2-8A703796F40B}"/>
              </a:ext>
            </a:extLst>
          </p:cNvPr>
          <p:cNvCxnSpPr>
            <a:cxnSpLocks/>
          </p:cNvCxnSpPr>
          <p:nvPr/>
        </p:nvCxnSpPr>
        <p:spPr>
          <a:xfrm flipV="1">
            <a:off x="3471733" y="3429000"/>
            <a:ext cx="355201" cy="203199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48BDC022-CE44-FF4D-91F1-2A707B04DE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DDDA0D3-A4D2-D347-8A61-A606DC7C9990}"/>
              </a:ext>
            </a:extLst>
          </p:cNvPr>
          <p:cNvSpPr/>
          <p:nvPr/>
        </p:nvSpPr>
        <p:spPr>
          <a:xfrm>
            <a:off x="3867085" y="2566495"/>
            <a:ext cx="7901581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Entity</a:t>
            </a:r>
            <a:br>
              <a:rPr lang="hu-HU" dirty="0">
                <a:solidFill>
                  <a:srgbClr val="808000"/>
                </a:solidFill>
                <a:latin typeface="Courier" pitchFamily="2" charset="0"/>
              </a:rPr>
            </a:br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Table</a:t>
            </a:r>
            <a:br>
              <a:rPr lang="hu-HU" dirty="0">
                <a:solidFill>
                  <a:srgbClr val="808000"/>
                </a:solidFill>
                <a:latin typeface="Courier" pitchFamily="2" charset="0"/>
              </a:rPr>
            </a:b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public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class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Role</a:t>
            </a:r>
            <a:r>
              <a:rPr lang="hu-HU" dirty="0">
                <a:latin typeface="Courier" pitchFamily="2" charset="0"/>
              </a:rPr>
              <a:t> {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</a:t>
            </a:r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Id</a:t>
            </a:r>
            <a:br>
              <a:rPr lang="hu-HU" dirty="0">
                <a:solidFill>
                  <a:srgbClr val="808000"/>
                </a:solidFill>
                <a:latin typeface="Courier" pitchFamily="2" charset="0"/>
              </a:rPr>
            </a:br>
            <a:r>
              <a:rPr lang="hu-HU" dirty="0">
                <a:solidFill>
                  <a:srgbClr val="808000"/>
                </a:solidFill>
                <a:latin typeface="Courier" pitchFamily="2" charset="0"/>
              </a:rPr>
              <a:t>    @</a:t>
            </a:r>
            <a:r>
              <a:rPr lang="hu-HU" dirty="0" err="1">
                <a:solidFill>
                  <a:srgbClr val="808000"/>
                </a:solidFill>
                <a:latin typeface="Courier" pitchFamily="2" charset="0"/>
              </a:rPr>
              <a:t>GeneratedValue</a:t>
            </a:r>
            <a:r>
              <a:rPr lang="hu-HU" dirty="0">
                <a:latin typeface="Courier" pitchFamily="2" charset="0"/>
              </a:rPr>
              <a:t>(</a:t>
            </a:r>
            <a:r>
              <a:rPr lang="hu-HU" dirty="0" err="1">
                <a:latin typeface="Courier" pitchFamily="2" charset="0"/>
              </a:rPr>
              <a:t>strategy</a:t>
            </a:r>
            <a:r>
              <a:rPr lang="hu-HU" dirty="0">
                <a:latin typeface="Courier" pitchFamily="2" charset="0"/>
              </a:rPr>
              <a:t> = </a:t>
            </a:r>
            <a:r>
              <a:rPr lang="hu-HU" dirty="0" err="1">
                <a:latin typeface="Courier" pitchFamily="2" charset="0"/>
              </a:rPr>
              <a:t>GenerationType.</a:t>
            </a:r>
            <a:r>
              <a:rPr lang="hu-HU" b="1" i="1" dirty="0" err="1">
                <a:solidFill>
                  <a:srgbClr val="660E7A"/>
                </a:solidFill>
                <a:latin typeface="Courier" pitchFamily="2" charset="0"/>
              </a:rPr>
              <a:t>IDENTITY</a:t>
            </a:r>
            <a:r>
              <a:rPr lang="hu-HU" dirty="0">
                <a:latin typeface="Courier" pitchFamily="2" charset="0"/>
              </a:rPr>
              <a:t>)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private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>
                <a:latin typeface="Courier" pitchFamily="2" charset="0"/>
              </a:rPr>
              <a:t>Long </a:t>
            </a:r>
            <a:r>
              <a:rPr lang="hu-HU" b="1" dirty="0" err="1">
                <a:solidFill>
                  <a:srgbClr val="660E7A"/>
                </a:solidFill>
                <a:latin typeface="Courier" pitchFamily="2" charset="0"/>
              </a:rPr>
              <a:t>id</a:t>
            </a:r>
            <a:r>
              <a:rPr lang="hu-HU" dirty="0">
                <a:latin typeface="Courier" pitchFamily="2" charset="0"/>
              </a:rPr>
              <a:t>;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private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String</a:t>
            </a:r>
            <a:r>
              <a:rPr lang="hu-HU" dirty="0">
                <a:latin typeface="Courier" pitchFamily="2" charset="0"/>
              </a:rPr>
              <a:t> </a:t>
            </a:r>
            <a:r>
              <a:rPr lang="hu-HU" b="1" dirty="0" err="1">
                <a:solidFill>
                  <a:srgbClr val="660E7A"/>
                </a:solidFill>
                <a:latin typeface="Courier" pitchFamily="2" charset="0"/>
              </a:rPr>
              <a:t>name</a:t>
            </a:r>
            <a:r>
              <a:rPr lang="hu-HU" dirty="0">
                <a:latin typeface="Courier" pitchFamily="2" charset="0"/>
              </a:rPr>
              <a:t>;</a:t>
            </a:r>
            <a:endParaRPr lang="en-US" dirty="0"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    </a:t>
            </a:r>
          </a:p>
          <a:p>
            <a:r>
              <a:rPr lang="en-US" dirty="0">
                <a:latin typeface="Courier" pitchFamily="2" charset="0"/>
              </a:rPr>
              <a:t>   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public</a:t>
            </a:r>
            <a:r>
              <a:rPr lang="hu-HU" b="1" dirty="0">
                <a:solidFill>
                  <a:srgbClr val="000080"/>
                </a:solidFill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Role</a:t>
            </a:r>
            <a:r>
              <a:rPr lang="hu-HU" dirty="0">
                <a:latin typeface="Courier" pitchFamily="2" charset="0"/>
              </a:rPr>
              <a:t> (</a:t>
            </a:r>
            <a:r>
              <a:rPr lang="hu-HU" dirty="0" err="1">
                <a:latin typeface="Courier" pitchFamily="2" charset="0"/>
              </a:rPr>
              <a:t>String</a:t>
            </a:r>
            <a:r>
              <a:rPr lang="hu-HU" dirty="0">
                <a:latin typeface="Courier" pitchFamily="2" charset="0"/>
              </a:rPr>
              <a:t> </a:t>
            </a:r>
            <a:r>
              <a:rPr lang="hu-HU" dirty="0" err="1">
                <a:latin typeface="Courier" pitchFamily="2" charset="0"/>
              </a:rPr>
              <a:t>name</a:t>
            </a:r>
            <a:r>
              <a:rPr lang="hu-HU" dirty="0">
                <a:latin typeface="Courier" pitchFamily="2" charset="0"/>
              </a:rPr>
              <a:t>) {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this</a:t>
            </a:r>
            <a:r>
              <a:rPr lang="hu-HU" dirty="0">
                <a:latin typeface="Courier" pitchFamily="2" charset="0"/>
              </a:rPr>
              <a:t>();</a:t>
            </a:r>
            <a:br>
              <a:rPr lang="hu-HU" dirty="0">
                <a:latin typeface="Courier" pitchFamily="2" charset="0"/>
              </a:rPr>
            </a:br>
            <a:r>
              <a:rPr lang="hu-HU" dirty="0">
                <a:latin typeface="Courier" pitchFamily="2" charset="0"/>
              </a:rPr>
              <a:t>    </a:t>
            </a:r>
            <a:r>
              <a:rPr lang="hu-HU" b="1" dirty="0" err="1">
                <a:solidFill>
                  <a:srgbClr val="000080"/>
                </a:solidFill>
                <a:latin typeface="Courier" pitchFamily="2" charset="0"/>
              </a:rPr>
              <a:t>this</a:t>
            </a:r>
            <a:r>
              <a:rPr lang="hu-HU" dirty="0" err="1">
                <a:latin typeface="Courier" pitchFamily="2" charset="0"/>
              </a:rPr>
              <a:t>.</a:t>
            </a:r>
            <a:r>
              <a:rPr lang="hu-HU" b="1" dirty="0" err="1">
                <a:solidFill>
                  <a:srgbClr val="660E7A"/>
                </a:solidFill>
                <a:latin typeface="Courier" pitchFamily="2" charset="0"/>
              </a:rPr>
              <a:t>name</a:t>
            </a:r>
            <a:r>
              <a:rPr lang="hu-HU" b="1" dirty="0">
                <a:solidFill>
                  <a:srgbClr val="660E7A"/>
                </a:solidFill>
                <a:latin typeface="Courier" pitchFamily="2" charset="0"/>
              </a:rPr>
              <a:t> </a:t>
            </a:r>
            <a:r>
              <a:rPr lang="hu-HU" dirty="0">
                <a:latin typeface="Courier" pitchFamily="2" charset="0"/>
              </a:rPr>
              <a:t>= </a:t>
            </a:r>
            <a:r>
              <a:rPr lang="hu-HU" dirty="0" err="1">
                <a:latin typeface="Courier" pitchFamily="2" charset="0"/>
              </a:rPr>
              <a:t>name</a:t>
            </a:r>
            <a:r>
              <a:rPr lang="hu-HU" dirty="0">
                <a:latin typeface="Courier" pitchFamily="2" charset="0"/>
              </a:rPr>
              <a:t>;</a:t>
            </a:r>
            <a:br>
              <a:rPr lang="hu-HU" dirty="0">
                <a:latin typeface="Courier" pitchFamily="2" charset="0"/>
              </a:rPr>
            </a:br>
            <a:r>
              <a:rPr lang="en-US" dirty="0">
                <a:latin typeface="Courier" pitchFamily="2" charset="0"/>
              </a:rPr>
              <a:t>    </a:t>
            </a:r>
            <a:r>
              <a:rPr lang="hu-HU" dirty="0">
                <a:latin typeface="Courier" pitchFamily="2" charset="0"/>
              </a:rPr>
              <a:t>}</a:t>
            </a:r>
          </a:p>
          <a:p>
            <a:r>
              <a:rPr lang="en-US" dirty="0">
                <a:latin typeface="Courier" pitchFamily="2" charset="0"/>
              </a:rPr>
              <a:t>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//Getter, Setter and Default constructor</a:t>
            </a:r>
          </a:p>
          <a:p>
            <a:r>
              <a:rPr lang="en-US" dirty="0">
                <a:latin typeface="Courier" pitchFamily="2" charset="0"/>
              </a:rPr>
              <a:t>}</a:t>
            </a:r>
            <a:br>
              <a:rPr lang="hu-HU" dirty="0">
                <a:latin typeface="Courier" pitchFamily="2" charset="0"/>
              </a:rPr>
            </a:br>
            <a:endParaRPr lang="hu-HU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84818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904</TotalTime>
  <Words>121</Words>
  <Application>Microsoft Macintosh PowerPoint</Application>
  <PresentationFormat>Widescreen</PresentationFormat>
  <Paragraphs>30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Apple Symbols</vt:lpstr>
      <vt:lpstr>Arial</vt:lpstr>
      <vt:lpstr>Arial Rounded MT Bold</vt:lpstr>
      <vt:lpstr>Calibri</vt:lpstr>
      <vt:lpstr>Calibri Light</vt:lpstr>
      <vt:lpstr>Courier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 Tram Anh Nguyen</dc:creator>
  <cp:lastModifiedBy>Thi Tram Anh Nguyen</cp:lastModifiedBy>
  <cp:revision>30</cp:revision>
  <dcterms:created xsi:type="dcterms:W3CDTF">2017-12-05T16:48:30Z</dcterms:created>
  <dcterms:modified xsi:type="dcterms:W3CDTF">2018-01-26T20:25:25Z</dcterms:modified>
</cp:coreProperties>
</file>

<file path=docProps/thumbnail.jpeg>
</file>